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8" r:id="rId2"/>
    <p:sldId id="259" r:id="rId3"/>
    <p:sldId id="266" r:id="rId4"/>
    <p:sldId id="268" r:id="rId5"/>
    <p:sldId id="269" r:id="rId6"/>
    <p:sldId id="271" r:id="rId7"/>
    <p:sldId id="272" r:id="rId8"/>
    <p:sldId id="273" r:id="rId9"/>
    <p:sldId id="274" r:id="rId10"/>
    <p:sldId id="270" r:id="rId11"/>
    <p:sldId id="276" r:id="rId12"/>
    <p:sldId id="277" r:id="rId13"/>
    <p:sldId id="278" r:id="rId14"/>
    <p:sldId id="279" r:id="rId15"/>
    <p:sldId id="280" r:id="rId16"/>
    <p:sldId id="267" r:id="rId17"/>
    <p:sldId id="275" r:id="rId18"/>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83209" autoAdjust="0"/>
  </p:normalViewPr>
  <p:slideViewPr>
    <p:cSldViewPr snapToGrid="0">
      <p:cViewPr varScale="1">
        <p:scale>
          <a:sx n="67" d="100"/>
          <a:sy n="67" d="100"/>
        </p:scale>
        <p:origin x="644" y="44"/>
      </p:cViewPr>
      <p:guideLst/>
    </p:cSldViewPr>
  </p:slideViewPr>
  <p:notesTextViewPr>
    <p:cViewPr>
      <p:scale>
        <a:sx n="1" d="1"/>
        <a:sy n="1" d="1"/>
      </p:scale>
      <p:origin x="0" y="0"/>
    </p:cViewPr>
  </p:notesTextViewPr>
  <p:notesViewPr>
    <p:cSldViewPr snapToGrid="0">
      <p:cViewPr varScale="1">
        <p:scale>
          <a:sx n="82" d="100"/>
          <a:sy n="82" d="100"/>
        </p:scale>
        <p:origin x="248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08EE1CD7-8A58-498F-8B31-AB666749635C}" type="datetime1">
              <a:rPr lang="nl-NL" smtClean="0"/>
              <a:pPr algn="r" rtl="0"/>
              <a:t>26-5-2020</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nl-NL"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nl-NL" smtClean="0"/>
              <a:pPr algn="r" rtl="0"/>
              <a:t>‹nr.›</a:t>
            </a:fld>
            <a:endParaRPr lang="nl-NL"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algn="r"/>
            <a:fld id="{580673C9-75C2-4E0F-A893-4B5951091423}" type="datetime1">
              <a:rPr lang="nl-NL" smtClean="0"/>
              <a:pPr algn="r"/>
              <a:t>26-5-2020</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dirty="0"/>
              <a:t>Klik om de tekststijlen van het model te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a:fld id="{C8DC57A8-AE18-4654-B6AF-04B3577165BE}" type="slidenum">
              <a:rPr lang="nl-NL" smtClean="0"/>
              <a:pPr algn="r"/>
              <a:t>‹nr.›</a:t>
            </a:fld>
            <a:endParaRPr lang="nl-NL"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lgn="r"/>
            <a:fld id="{C8DC57A8-AE18-4654-B6AF-04B3577165BE}" type="slidenum">
              <a:rPr lang="nl-NL" smtClean="0"/>
              <a:pPr algn="r"/>
              <a:t>1</a:t>
            </a:fld>
            <a:endParaRPr lang="nl-NL" dirty="0"/>
          </a:p>
        </p:txBody>
      </p:sp>
    </p:spTree>
    <p:extLst>
      <p:ext uri="{BB962C8B-B14F-4D97-AF65-F5344CB8AC3E}">
        <p14:creationId xmlns:p14="http://schemas.microsoft.com/office/powerpoint/2010/main" val="27630438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265611" y="1072055"/>
            <a:ext cx="6858002" cy="2509345"/>
          </a:xfrm>
        </p:spPr>
        <p:txBody>
          <a:bodyPr rtlCol="0" anchor="b">
            <a:normAutofit/>
          </a:bodyPr>
          <a:lstStyle>
            <a:lvl1pPr algn="l" rtl="0">
              <a:defRPr sz="5400"/>
            </a:lvl1pPr>
          </a:lstStyle>
          <a:p>
            <a:pPr rtl="0"/>
            <a:r>
              <a:rPr lang="nl-NL"/>
              <a:t>Klik om stijl te bewerken</a:t>
            </a:r>
            <a:endParaRPr lang="nl-NL" dirty="0"/>
          </a:p>
        </p:txBody>
      </p:sp>
      <p:sp>
        <p:nvSpPr>
          <p:cNvPr id="3" name="Subtitel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nl-NL"/>
              <a:t>Klikken om de ondertitelstijl van het model te bewerken</a:t>
            </a:r>
            <a:endParaRPr lang="nl-NL"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rie afbeeldingen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9066214" y="421594"/>
            <a:ext cx="2286000" cy="1885508"/>
          </a:xfrm>
        </p:spPr>
        <p:txBody>
          <a:bodyPr rtlCol="0">
            <a:normAutofit/>
          </a:bodyPr>
          <a:lstStyle>
            <a:lvl1pPr algn="l" rtl="0">
              <a:defRPr sz="2400"/>
            </a:lvl1pPr>
          </a:lstStyle>
          <a:p>
            <a:pPr rtl="0"/>
            <a:r>
              <a:rPr lang="nl-NL"/>
              <a:t>Klik om stijl te bewerken</a:t>
            </a:r>
            <a:endParaRPr lang="nl-NL" dirty="0"/>
          </a:p>
        </p:txBody>
      </p:sp>
      <p:grpSp>
        <p:nvGrpSpPr>
          <p:cNvPr id="84" name="Groe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Vrije v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86" name="Vrije v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87" name="Vrije v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88" name="Vrije v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89" name="Vrije v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0" name="Vrije v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1" name="Vrije v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2" name="Vrije v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3" name="Vrije v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4" name="Vrije v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5" name="Vrije v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6" name="Vrije v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grpSp>
      <p:sp>
        <p:nvSpPr>
          <p:cNvPr id="97" name="Tijdelijke aanduiding voor afbeelding 33" descr="Een lege tijdelijke aanduiding om een afbeelding toe te voegen. Klik op de tijdelijke aanduiding en selecteer de afbeelding die u wilt toevoegen."/>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nl-NL"/>
              <a:t>Klik op het pictogram als u een afbeelding wilt toevoegen</a:t>
            </a:r>
            <a:endParaRPr lang="nl-NL" dirty="0"/>
          </a:p>
        </p:txBody>
      </p:sp>
      <p:grpSp>
        <p:nvGrpSpPr>
          <p:cNvPr id="98" name="Groep 97"/>
          <p:cNvGrpSpPr/>
          <p:nvPr/>
        </p:nvGrpSpPr>
        <p:grpSpPr>
          <a:xfrm>
            <a:off x="5322489" y="319177"/>
            <a:ext cx="3389607" cy="2710838"/>
            <a:chOff x="895350" y="3313113"/>
            <a:chExt cx="3613151" cy="2790825"/>
          </a:xfrm>
          <a:solidFill>
            <a:schemeClr val="tx1">
              <a:lumMod val="50000"/>
            </a:schemeClr>
          </a:solidFill>
        </p:grpSpPr>
        <p:sp>
          <p:nvSpPr>
            <p:cNvPr id="99" name="Vrije v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0" name="Vrije v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1" name="Vrije v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2" name="Vrije v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3" name="Vrije v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4" name="Vrije v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5" name="Vrije v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6" name="Vrije v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7" name="Vrije v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8" name="Vrije v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9" name="Vrije v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10" name="Vrije v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grpSp>
      <p:sp>
        <p:nvSpPr>
          <p:cNvPr id="111" name="Tijdelijke aanduiding voor afbeelding 33" descr="Een lege tijdelijke aanduiding om een afbeelding toe te voegen. Klik op de tijdelijke aanduiding en selecteer de afbeelding die u wilt toevoegen."/>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nl-NL"/>
              <a:t>Klik op het pictogram als u een afbeelding wilt toevoegen</a:t>
            </a:r>
            <a:endParaRPr lang="nl-NL" dirty="0"/>
          </a:p>
        </p:txBody>
      </p:sp>
      <p:grpSp>
        <p:nvGrpSpPr>
          <p:cNvPr id="112" name="Groep 111"/>
          <p:cNvGrpSpPr/>
          <p:nvPr/>
        </p:nvGrpSpPr>
        <p:grpSpPr>
          <a:xfrm>
            <a:off x="5322489" y="3245640"/>
            <a:ext cx="3389607" cy="2710838"/>
            <a:chOff x="895350" y="3313113"/>
            <a:chExt cx="3613151" cy="2790825"/>
          </a:xfrm>
          <a:solidFill>
            <a:schemeClr val="tx1">
              <a:lumMod val="50000"/>
            </a:schemeClr>
          </a:solidFill>
        </p:grpSpPr>
        <p:sp>
          <p:nvSpPr>
            <p:cNvPr id="113" name="Vrije v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14" name="Vrije v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15" name="Vrije v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16" name="Vrije v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17" name="Vrije v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18" name="Vrije v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19" name="Vrije v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20" name="Vrije v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21" name="Vrije v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22" name="Vrije v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23" name="Vrije v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24" name="Vrije v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grpSp>
      <p:sp>
        <p:nvSpPr>
          <p:cNvPr id="125" name="Tijdelijke aanduiding voor afbeelding 33" descr="Een lege tijdelijke aanduiding om een afbeelding toe te voegen. Klik op de tijdelijke aanduiding en selecteer de afbeelding die u wilt toevoegen."/>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nl-NL"/>
              <a:t>Klik op het pictogram als u een afbeelding wilt toevoegen</a:t>
            </a:r>
            <a:endParaRPr lang="nl-NL" dirty="0"/>
          </a:p>
        </p:txBody>
      </p:sp>
      <p:sp>
        <p:nvSpPr>
          <p:cNvPr id="126" name="Tijdelijke aanduiding voor tekst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nl-NL"/>
              <a:t>Klikken om de tekststijl van het model te bewerken</a:t>
            </a:r>
          </a:p>
        </p:txBody>
      </p:sp>
      <p:sp>
        <p:nvSpPr>
          <p:cNvPr id="8" name="Tijdelijke aanduiding voor dianummer 7"/>
          <p:cNvSpPr>
            <a:spLocks noGrp="1"/>
          </p:cNvSpPr>
          <p:nvPr>
            <p:ph type="sldNum" sz="quarter" idx="12"/>
          </p:nvPr>
        </p:nvSpPr>
        <p:spPr/>
        <p:txBody>
          <a:bodyPr rtlCol="0"/>
          <a:lstStyle/>
          <a:p>
            <a:pPr rtl="0"/>
            <a:fld id="{022B156B-59AE-415F-B24B-8756D48BB977}" type="slidenum">
              <a:rPr lang="nl-NL" smtClean="0"/>
              <a:pPr rtl="0"/>
              <a:t>‹nr.›</a:t>
            </a:fld>
            <a:endParaRPr lang="nl-NL" dirty="0"/>
          </a:p>
        </p:txBody>
      </p:sp>
      <p:sp>
        <p:nvSpPr>
          <p:cNvPr id="7" name="Tijdelijke aanduiding voor voettekst 6"/>
          <p:cNvSpPr>
            <a:spLocks noGrp="1"/>
          </p:cNvSpPr>
          <p:nvPr>
            <p:ph type="ftr" sz="quarter" idx="11"/>
          </p:nvPr>
        </p:nvSpPr>
        <p:spPr/>
        <p:txBody>
          <a:bodyPr rtlCol="0"/>
          <a:lstStyle/>
          <a:p>
            <a:pPr rtl="0"/>
            <a:endParaRPr lang="nl-NL" dirty="0"/>
          </a:p>
        </p:txBody>
      </p:sp>
      <p:sp>
        <p:nvSpPr>
          <p:cNvPr id="6" name="Tijdelijke aanduiding voor datum 5"/>
          <p:cNvSpPr>
            <a:spLocks noGrp="1"/>
          </p:cNvSpPr>
          <p:nvPr>
            <p:ph type="dt" sz="half" idx="10"/>
          </p:nvPr>
        </p:nvSpPr>
        <p:spPr/>
        <p:txBody>
          <a:bodyPr rtlCol="0"/>
          <a:lstStyle>
            <a:lvl1pPr>
              <a:defRPr/>
            </a:lvl1pPr>
          </a:lstStyle>
          <a:p>
            <a:fld id="{4952BA57-7895-42D4-92F2-CC027C12B6E6}" type="datetime1">
              <a:rPr lang="nl-NL" smtClean="0"/>
              <a:pPr/>
              <a:t>26-5-2020</a:t>
            </a:fld>
            <a:endParaRPr lang="nl-NL"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nl-NL"/>
              <a:t>Klik om stijl te bewerken</a:t>
            </a:r>
            <a:endParaRPr lang="nl-NL" dirty="0"/>
          </a:p>
        </p:txBody>
      </p:sp>
      <p:sp>
        <p:nvSpPr>
          <p:cNvPr id="3" name="Tijdelijke aanduiding voor inhoud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4" name="Tijdelijke aanduiding voor tekst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nl-NL"/>
              <a:t>Klikken om de tekststijl van het model te bewerken</a:t>
            </a:r>
          </a:p>
        </p:txBody>
      </p:sp>
      <p:sp>
        <p:nvSpPr>
          <p:cNvPr id="7" name="Tijdelijke aanduiding voor dianummer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nl-NL" smtClean="0"/>
              <a:pPr rtl="0"/>
              <a:t>‹nr.›</a:t>
            </a:fld>
            <a:endParaRPr lang="nl-NL" dirty="0"/>
          </a:p>
        </p:txBody>
      </p:sp>
      <p:sp>
        <p:nvSpPr>
          <p:cNvPr id="6" name="Tijdelijke aanduiding voor voettekst 5"/>
          <p:cNvSpPr>
            <a:spLocks noGrp="1"/>
          </p:cNvSpPr>
          <p:nvPr>
            <p:ph type="ftr" sz="quarter" idx="11"/>
          </p:nvPr>
        </p:nvSpPr>
        <p:spPr/>
        <p:txBody>
          <a:bodyPr rtlCol="0"/>
          <a:lstStyle/>
          <a:p>
            <a:pPr rtl="0"/>
            <a:endParaRPr lang="nl-NL" dirty="0"/>
          </a:p>
        </p:txBody>
      </p:sp>
      <p:sp>
        <p:nvSpPr>
          <p:cNvPr id="5" name="Tijdelijke aanduiding voor datum 4"/>
          <p:cNvSpPr>
            <a:spLocks noGrp="1"/>
          </p:cNvSpPr>
          <p:nvPr>
            <p:ph type="dt" sz="half" idx="10"/>
          </p:nvPr>
        </p:nvSpPr>
        <p:spPr>
          <a:xfrm>
            <a:off x="8075611" y="6019801"/>
            <a:ext cx="1396260" cy="228600"/>
          </a:xfrm>
        </p:spPr>
        <p:txBody>
          <a:bodyPr rtlCol="0"/>
          <a:lstStyle>
            <a:lvl1pPr>
              <a:defRPr/>
            </a:lvl1pPr>
          </a:lstStyle>
          <a:p>
            <a:fld id="{A4B83D0E-6227-4D02-B59B-4E2448762F40}" type="datetime1">
              <a:rPr lang="nl-NL" smtClean="0"/>
              <a:pPr/>
              <a:t>26-5-2020</a:t>
            </a:fld>
            <a:endParaRPr lang="nl-NL"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nl-NL"/>
              <a:t>Klik om stijl te bewerken</a:t>
            </a:r>
            <a:endParaRPr lang="nl-NL" dirty="0"/>
          </a:p>
        </p:txBody>
      </p:sp>
      <p:grpSp>
        <p:nvGrpSpPr>
          <p:cNvPr id="8" name="Groep 7"/>
          <p:cNvGrpSpPr/>
          <p:nvPr/>
        </p:nvGrpSpPr>
        <p:grpSpPr>
          <a:xfrm>
            <a:off x="595546" y="781398"/>
            <a:ext cx="6433398" cy="5053665"/>
            <a:chOff x="5162444" y="781398"/>
            <a:chExt cx="6433398" cy="5053665"/>
          </a:xfrm>
        </p:grpSpPr>
        <p:sp>
          <p:nvSpPr>
            <p:cNvPr id="9" name="Vrije v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 name="Vrije v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nl-NL" dirty="0"/>
            </a:p>
          </p:txBody>
        </p:sp>
        <p:grpSp>
          <p:nvGrpSpPr>
            <p:cNvPr id="11" name="Groep 10"/>
            <p:cNvGrpSpPr/>
            <p:nvPr/>
          </p:nvGrpSpPr>
          <p:grpSpPr>
            <a:xfrm>
              <a:off x="5814205" y="859113"/>
              <a:ext cx="5129146" cy="4880471"/>
              <a:chOff x="7856559" y="859113"/>
              <a:chExt cx="3086791" cy="4880471"/>
            </a:xfrm>
          </p:grpSpPr>
          <p:sp>
            <p:nvSpPr>
              <p:cNvPr id="20" name="Vrije v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21" name="Vrije v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nl-NL" dirty="0"/>
              </a:p>
            </p:txBody>
          </p:sp>
        </p:grpSp>
        <p:sp>
          <p:nvSpPr>
            <p:cNvPr id="12" name="Vrije v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3" name="Vrije v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4" name="Vrije v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5" name="Vrije v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6" name="Vrije v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7" name="Vrije v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8" name="Vrije v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9" name="Vrije v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nl-NL" dirty="0"/>
            </a:p>
          </p:txBody>
        </p:sp>
      </p:grpSp>
      <p:sp>
        <p:nvSpPr>
          <p:cNvPr id="3" name="Tijdelijke aanduiding voor afbeelding 2" descr="Een lege tijdelijke aanduiding om een afbeelding toe te voegen. Klik op de tijdelijke aanduiding en selecteer de afbeelding die u wilt toevoegen."/>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nl-NL"/>
              <a:t>Klikken om de tekststijl van het model te bewerken</a:t>
            </a:r>
          </a:p>
        </p:txBody>
      </p:sp>
      <p:sp>
        <p:nvSpPr>
          <p:cNvPr id="7" name="Tijdelijke aanduiding voor dianummer 6"/>
          <p:cNvSpPr>
            <a:spLocks noGrp="1"/>
          </p:cNvSpPr>
          <p:nvPr>
            <p:ph type="sldNum" sz="quarter" idx="12"/>
          </p:nvPr>
        </p:nvSpPr>
        <p:spPr/>
        <p:txBody>
          <a:bodyPr rtlCol="0"/>
          <a:lstStyle/>
          <a:p>
            <a:pPr rtl="0"/>
            <a:fld id="{022B156B-59AE-415F-B24B-8756D48BB977}" type="slidenum">
              <a:rPr lang="nl-NL" smtClean="0"/>
              <a:t>‹nr.›</a:t>
            </a:fld>
            <a:endParaRPr lang="nl-NL" dirty="0"/>
          </a:p>
        </p:txBody>
      </p:sp>
      <p:sp>
        <p:nvSpPr>
          <p:cNvPr id="6" name="Tijdelijke aanduiding voor voettekst 5"/>
          <p:cNvSpPr>
            <a:spLocks noGrp="1"/>
          </p:cNvSpPr>
          <p:nvPr>
            <p:ph type="ftr" sz="quarter" idx="11"/>
          </p:nvPr>
        </p:nvSpPr>
        <p:spPr/>
        <p:txBody>
          <a:bodyPr rtlCol="0"/>
          <a:lstStyle/>
          <a:p>
            <a:pPr rtl="0"/>
            <a:endParaRPr lang="nl-NL" dirty="0"/>
          </a:p>
        </p:txBody>
      </p:sp>
      <p:sp>
        <p:nvSpPr>
          <p:cNvPr id="5" name="Tijdelijke aanduiding voor datum 4"/>
          <p:cNvSpPr>
            <a:spLocks noGrp="1"/>
          </p:cNvSpPr>
          <p:nvPr>
            <p:ph type="dt" sz="half" idx="10"/>
          </p:nvPr>
        </p:nvSpPr>
        <p:spPr/>
        <p:txBody>
          <a:bodyPr rtlCol="0"/>
          <a:lstStyle>
            <a:lvl1pPr>
              <a:defRPr/>
            </a:lvl1pPr>
          </a:lstStyle>
          <a:p>
            <a:fld id="{91C00067-2DD3-41FB-80B4-859C7F77C9EC}" type="datetime1">
              <a:rPr lang="nl-NL" smtClean="0"/>
              <a:pPr/>
              <a:t>26-5-2020</a:t>
            </a:fld>
            <a:endParaRPr lang="nl-NL"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nl-NL" dirty="0"/>
          </a:p>
        </p:txBody>
      </p:sp>
      <p:sp>
        <p:nvSpPr>
          <p:cNvPr id="3" name="Tijdelijke aanduiding voor verticale tekst 2"/>
          <p:cNvSpPr>
            <a:spLocks noGrp="1"/>
          </p:cNvSpPr>
          <p:nvPr>
            <p:ph type="body" orient="vert" idx="1"/>
          </p:nvPr>
        </p:nvSpPr>
        <p:spPr/>
        <p:txBody>
          <a:bodyPr vert="eaVert" rtlCol="0"/>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6" name="Tijdelijke aanduiding voor dianummer 5"/>
          <p:cNvSpPr>
            <a:spLocks noGrp="1"/>
          </p:cNvSpPr>
          <p:nvPr>
            <p:ph type="sldNum" sz="quarter" idx="12"/>
          </p:nvPr>
        </p:nvSpPr>
        <p:spPr/>
        <p:txBody>
          <a:bodyPr rtlCol="0"/>
          <a:lstStyle/>
          <a:p>
            <a:pPr rtl="0"/>
            <a:fld id="{022B156B-59AE-415F-B24B-8756D48BB977}" type="slidenum">
              <a:rPr lang="nl-NL" smtClean="0"/>
              <a:t>‹nr.›</a:t>
            </a:fld>
            <a:endParaRPr lang="nl-NL" dirty="0"/>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4" name="Tijdelijke aanduiding voor datum 3"/>
          <p:cNvSpPr>
            <a:spLocks noGrp="1"/>
          </p:cNvSpPr>
          <p:nvPr>
            <p:ph type="dt" sz="half" idx="10"/>
          </p:nvPr>
        </p:nvSpPr>
        <p:spPr/>
        <p:txBody>
          <a:bodyPr rtlCol="0"/>
          <a:lstStyle>
            <a:lvl1pPr>
              <a:defRPr/>
            </a:lvl1pPr>
          </a:lstStyle>
          <a:p>
            <a:fld id="{0BB732E9-D6ED-42DD-870D-F7903A05E969}" type="datetime1">
              <a:rPr lang="nl-NL" smtClean="0"/>
              <a:pPr/>
              <a:t>26-5-2020</a:t>
            </a:fld>
            <a:endParaRPr lang="nl-NL"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624268" y="304800"/>
            <a:ext cx="1729531" cy="5676900"/>
          </a:xfrm>
        </p:spPr>
        <p:txBody>
          <a:bodyPr vert="eaVert" rtlCol="0"/>
          <a:lstStyle/>
          <a:p>
            <a:pPr rtl="0"/>
            <a:r>
              <a:rPr lang="nl-NL"/>
              <a:t>Klik om stijl te bewerken</a:t>
            </a:r>
            <a:endParaRPr lang="nl-NL" dirty="0"/>
          </a:p>
        </p:txBody>
      </p:sp>
      <p:sp>
        <p:nvSpPr>
          <p:cNvPr id="3" name="Tijdelijke aanduiding voor verticale tekst 2"/>
          <p:cNvSpPr>
            <a:spLocks noGrp="1"/>
          </p:cNvSpPr>
          <p:nvPr>
            <p:ph type="body" orient="vert" idx="1"/>
          </p:nvPr>
        </p:nvSpPr>
        <p:spPr>
          <a:xfrm>
            <a:off x="838199" y="304800"/>
            <a:ext cx="8633671" cy="5676900"/>
          </a:xfrm>
        </p:spPr>
        <p:txBody>
          <a:bodyPr vert="eaVert" rtlCol="0"/>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6" name="Tijdelijke aanduiding voor dianummer 5"/>
          <p:cNvSpPr>
            <a:spLocks noGrp="1"/>
          </p:cNvSpPr>
          <p:nvPr>
            <p:ph type="sldNum" sz="quarter" idx="12"/>
          </p:nvPr>
        </p:nvSpPr>
        <p:spPr/>
        <p:txBody>
          <a:bodyPr rtlCol="0"/>
          <a:lstStyle/>
          <a:p>
            <a:pPr rtl="0"/>
            <a:fld id="{022B156B-59AE-415F-B24B-8756D48BB977}" type="slidenum">
              <a:rPr lang="nl-NL" smtClean="0"/>
              <a:t>‹nr.›</a:t>
            </a:fld>
            <a:endParaRPr lang="nl-NL" dirty="0"/>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4" name="Tijdelijke aanduiding voor datum 3"/>
          <p:cNvSpPr>
            <a:spLocks noGrp="1"/>
          </p:cNvSpPr>
          <p:nvPr>
            <p:ph type="dt" sz="half" idx="10"/>
          </p:nvPr>
        </p:nvSpPr>
        <p:spPr/>
        <p:txBody>
          <a:bodyPr rtlCol="0"/>
          <a:lstStyle>
            <a:lvl1pPr>
              <a:defRPr/>
            </a:lvl1pPr>
          </a:lstStyle>
          <a:p>
            <a:fld id="{2F196AAD-0F63-459E-BF07-110FEF13B0F6}" type="datetime1">
              <a:rPr lang="nl-NL" smtClean="0"/>
              <a:pPr/>
              <a:t>26-5-2020</a:t>
            </a:fld>
            <a:endParaRPr lang="nl-NL"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nl-NL" dirty="0"/>
          </a:p>
        </p:txBody>
      </p:sp>
      <p:sp>
        <p:nvSpPr>
          <p:cNvPr id="3" name="Tijdelijke aanduiding voor inhoud 2"/>
          <p:cNvSpPr>
            <a:spLocks noGrp="1"/>
          </p:cNvSpPr>
          <p:nvPr>
            <p:ph idx="1"/>
          </p:nvPr>
        </p:nvSpPr>
        <p:spPr/>
        <p:txBody>
          <a:bodyPr rtlCol="0"/>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6" name="Tijdelijke aanduiding voor dianummer 5"/>
          <p:cNvSpPr>
            <a:spLocks noGrp="1"/>
          </p:cNvSpPr>
          <p:nvPr>
            <p:ph type="sldNum" sz="quarter" idx="12"/>
          </p:nvPr>
        </p:nvSpPr>
        <p:spPr/>
        <p:txBody>
          <a:bodyPr rtlCol="0"/>
          <a:lstStyle/>
          <a:p>
            <a:pPr rtl="0"/>
            <a:fld id="{022B156B-59AE-415F-B24B-8756D48BB977}" type="slidenum">
              <a:rPr lang="nl-NL" smtClean="0"/>
              <a:t>‹nr.›</a:t>
            </a:fld>
            <a:endParaRPr lang="nl-NL" dirty="0"/>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4" name="Tijdelijke aanduiding voor datum 3"/>
          <p:cNvSpPr>
            <a:spLocks noGrp="1"/>
          </p:cNvSpPr>
          <p:nvPr>
            <p:ph type="dt" sz="half" idx="10"/>
          </p:nvPr>
        </p:nvSpPr>
        <p:spPr/>
        <p:txBody>
          <a:bodyPr rtlCol="0"/>
          <a:lstStyle>
            <a:lvl1pPr>
              <a:defRPr/>
            </a:lvl1pPr>
          </a:lstStyle>
          <a:p>
            <a:fld id="{0411DFBA-745F-49BB-B163-26EE5873D7CC}" type="datetime1">
              <a:rPr lang="nl-NL" smtClean="0"/>
              <a:pPr/>
              <a:t>26-5-2020</a:t>
            </a:fld>
            <a:endParaRPr lang="nl-NL"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nl-NL"/>
              <a:t>Klik om stijl te bewerken</a:t>
            </a:r>
            <a:endParaRPr lang="nl-NL" dirty="0"/>
          </a:p>
        </p:txBody>
      </p:sp>
      <p:sp>
        <p:nvSpPr>
          <p:cNvPr id="3" name="Tijdelijke aanduiding voor tekst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nl-NL"/>
              <a:t>Klikken om de tekststijl van het model te bewerken</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nl-NL" dirty="0"/>
          </a:p>
        </p:txBody>
      </p:sp>
      <p:sp>
        <p:nvSpPr>
          <p:cNvPr id="3" name="Tijdelijke aanduiding voor inhoud 2"/>
          <p:cNvSpPr>
            <a:spLocks noGrp="1"/>
          </p:cNvSpPr>
          <p:nvPr>
            <p:ph sz="half" idx="1"/>
          </p:nvPr>
        </p:nvSpPr>
        <p:spPr>
          <a:xfrm>
            <a:off x="1065212" y="1825625"/>
            <a:ext cx="4954588" cy="4187952"/>
          </a:xfrm>
        </p:spPr>
        <p:txBody>
          <a:bodyPr rtlCol="0"/>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4" name="Tijdelijke aanduiding voor inhoud 3"/>
          <p:cNvSpPr>
            <a:spLocks noGrp="1"/>
          </p:cNvSpPr>
          <p:nvPr>
            <p:ph sz="half" idx="2"/>
          </p:nvPr>
        </p:nvSpPr>
        <p:spPr>
          <a:xfrm>
            <a:off x="6172200" y="1825625"/>
            <a:ext cx="4951414" cy="4187952"/>
          </a:xfrm>
        </p:spPr>
        <p:txBody>
          <a:bodyPr rtlCol="0"/>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7" name="Tijdelijke aanduiding voor dianummer 6"/>
          <p:cNvSpPr>
            <a:spLocks noGrp="1"/>
          </p:cNvSpPr>
          <p:nvPr>
            <p:ph type="sldNum" sz="quarter" idx="12"/>
          </p:nvPr>
        </p:nvSpPr>
        <p:spPr/>
        <p:txBody>
          <a:bodyPr rtlCol="0"/>
          <a:lstStyle/>
          <a:p>
            <a:pPr rtl="0"/>
            <a:fld id="{022B156B-59AE-415F-B24B-8756D48BB977}" type="slidenum">
              <a:rPr lang="nl-NL" smtClean="0"/>
              <a:t>‹nr.›</a:t>
            </a:fld>
            <a:endParaRPr lang="nl-NL" dirty="0"/>
          </a:p>
        </p:txBody>
      </p:sp>
      <p:sp>
        <p:nvSpPr>
          <p:cNvPr id="6" name="Tijdelijke aanduiding voor voettekst 5"/>
          <p:cNvSpPr>
            <a:spLocks noGrp="1"/>
          </p:cNvSpPr>
          <p:nvPr>
            <p:ph type="ftr" sz="quarter" idx="11"/>
          </p:nvPr>
        </p:nvSpPr>
        <p:spPr/>
        <p:txBody>
          <a:bodyPr rtlCol="0"/>
          <a:lstStyle/>
          <a:p>
            <a:pPr rtl="0"/>
            <a:endParaRPr lang="nl-NL" dirty="0"/>
          </a:p>
        </p:txBody>
      </p:sp>
      <p:sp>
        <p:nvSpPr>
          <p:cNvPr id="5" name="Tijdelijke aanduiding voor datum 4"/>
          <p:cNvSpPr>
            <a:spLocks noGrp="1"/>
          </p:cNvSpPr>
          <p:nvPr>
            <p:ph type="dt" sz="half" idx="10"/>
          </p:nvPr>
        </p:nvSpPr>
        <p:spPr/>
        <p:txBody>
          <a:bodyPr rtlCol="0"/>
          <a:lstStyle>
            <a:lvl1pPr>
              <a:defRPr/>
            </a:lvl1pPr>
          </a:lstStyle>
          <a:p>
            <a:fld id="{4D6E96F9-E7CB-4410-BB7B-FEF914B9DFBA}" type="datetime1">
              <a:rPr lang="nl-NL" smtClean="0"/>
              <a:pPr/>
              <a:t>26-5-2020</a:t>
            </a:fld>
            <a:endParaRPr lang="nl-NL"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nl-NL" dirty="0"/>
          </a:p>
        </p:txBody>
      </p:sp>
      <p:sp>
        <p:nvSpPr>
          <p:cNvPr id="3" name="Tijdelijke aanduiding voor tekst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nl-NL"/>
              <a:t>Klikken om de tekststijl van het model te bewerken</a:t>
            </a:r>
          </a:p>
        </p:txBody>
      </p:sp>
      <p:sp>
        <p:nvSpPr>
          <p:cNvPr id="4" name="Tijdelijke aanduiding voor inhoud 3"/>
          <p:cNvSpPr>
            <a:spLocks noGrp="1"/>
          </p:cNvSpPr>
          <p:nvPr>
            <p:ph sz="half" idx="2"/>
          </p:nvPr>
        </p:nvSpPr>
        <p:spPr>
          <a:xfrm>
            <a:off x="1069848" y="2505075"/>
            <a:ext cx="4956048" cy="3476625"/>
          </a:xfrm>
        </p:spPr>
        <p:txBody>
          <a:bodyPr rtlCol="0"/>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5" name="Tijdelijke aanduiding voor tekst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nl-NL"/>
              <a:t>Klikken om de tekststijl van het model te bewerken</a:t>
            </a:r>
          </a:p>
        </p:txBody>
      </p:sp>
      <p:sp>
        <p:nvSpPr>
          <p:cNvPr id="6" name="Tijdelijke aanduiding voor inhoud 5"/>
          <p:cNvSpPr>
            <a:spLocks noGrp="1"/>
          </p:cNvSpPr>
          <p:nvPr>
            <p:ph sz="quarter" idx="4"/>
          </p:nvPr>
        </p:nvSpPr>
        <p:spPr>
          <a:xfrm>
            <a:off x="6172200" y="2505075"/>
            <a:ext cx="4956048" cy="3476625"/>
          </a:xfrm>
        </p:spPr>
        <p:txBody>
          <a:bodyPr rtlCol="0"/>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9" name="Tijdelijke aanduiding voor dianummer 8"/>
          <p:cNvSpPr>
            <a:spLocks noGrp="1"/>
          </p:cNvSpPr>
          <p:nvPr>
            <p:ph type="sldNum" sz="quarter" idx="12"/>
          </p:nvPr>
        </p:nvSpPr>
        <p:spPr/>
        <p:txBody>
          <a:bodyPr rtlCol="0"/>
          <a:lstStyle/>
          <a:p>
            <a:pPr rtl="0"/>
            <a:fld id="{022B156B-59AE-415F-B24B-8756D48BB977}" type="slidenum">
              <a:rPr lang="nl-NL" smtClean="0"/>
              <a:t>‹nr.›</a:t>
            </a:fld>
            <a:endParaRPr lang="nl-NL" dirty="0"/>
          </a:p>
        </p:txBody>
      </p:sp>
      <p:sp>
        <p:nvSpPr>
          <p:cNvPr id="8" name="Tijdelijke aanduiding voor voettekst 7"/>
          <p:cNvSpPr>
            <a:spLocks noGrp="1"/>
          </p:cNvSpPr>
          <p:nvPr>
            <p:ph type="ftr" sz="quarter" idx="11"/>
          </p:nvPr>
        </p:nvSpPr>
        <p:spPr/>
        <p:txBody>
          <a:bodyPr rtlCol="0"/>
          <a:lstStyle/>
          <a:p>
            <a:pPr rtl="0"/>
            <a:endParaRPr lang="nl-NL" dirty="0"/>
          </a:p>
        </p:txBody>
      </p:sp>
      <p:sp>
        <p:nvSpPr>
          <p:cNvPr id="7" name="Tijdelijke aanduiding voor datum 6"/>
          <p:cNvSpPr>
            <a:spLocks noGrp="1"/>
          </p:cNvSpPr>
          <p:nvPr>
            <p:ph type="dt" sz="half" idx="10"/>
          </p:nvPr>
        </p:nvSpPr>
        <p:spPr/>
        <p:txBody>
          <a:bodyPr rtlCol="0"/>
          <a:lstStyle>
            <a:lvl1pPr>
              <a:defRPr/>
            </a:lvl1pPr>
          </a:lstStyle>
          <a:p>
            <a:fld id="{794E6EF4-9064-45D3-905C-80F0C309ECF7}" type="datetime1">
              <a:rPr lang="nl-NL" smtClean="0"/>
              <a:pPr/>
              <a:t>26-5-2020</a:t>
            </a:fld>
            <a:endParaRPr lang="nl-NL"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nl-NL" dirty="0"/>
          </a:p>
        </p:txBody>
      </p:sp>
      <p:sp>
        <p:nvSpPr>
          <p:cNvPr id="5" name="Tijdelijke aanduiding voor dianummer 4"/>
          <p:cNvSpPr>
            <a:spLocks noGrp="1"/>
          </p:cNvSpPr>
          <p:nvPr>
            <p:ph type="sldNum" sz="quarter" idx="12"/>
          </p:nvPr>
        </p:nvSpPr>
        <p:spPr/>
        <p:txBody>
          <a:bodyPr rtlCol="0"/>
          <a:lstStyle/>
          <a:p>
            <a:pPr rtl="0"/>
            <a:fld id="{022B156B-59AE-415F-B24B-8756D48BB977}" type="slidenum">
              <a:rPr lang="nl-NL" smtClean="0"/>
              <a:t>‹nr.›</a:t>
            </a:fld>
            <a:endParaRPr lang="nl-NL" dirty="0"/>
          </a:p>
        </p:txBody>
      </p:sp>
      <p:sp>
        <p:nvSpPr>
          <p:cNvPr id="4" name="Tijdelijke aanduiding voor voettekst 3"/>
          <p:cNvSpPr>
            <a:spLocks noGrp="1"/>
          </p:cNvSpPr>
          <p:nvPr>
            <p:ph type="ftr" sz="quarter" idx="11"/>
          </p:nvPr>
        </p:nvSpPr>
        <p:spPr/>
        <p:txBody>
          <a:bodyPr rtlCol="0"/>
          <a:lstStyle/>
          <a:p>
            <a:pPr rtl="0"/>
            <a:endParaRPr lang="nl-NL" dirty="0"/>
          </a:p>
        </p:txBody>
      </p:sp>
      <p:sp>
        <p:nvSpPr>
          <p:cNvPr id="3" name="Tijdelijke aanduiding voor datum 2"/>
          <p:cNvSpPr>
            <a:spLocks noGrp="1"/>
          </p:cNvSpPr>
          <p:nvPr>
            <p:ph type="dt" sz="half" idx="10"/>
          </p:nvPr>
        </p:nvSpPr>
        <p:spPr/>
        <p:txBody>
          <a:bodyPr rtlCol="0"/>
          <a:lstStyle>
            <a:lvl1pPr>
              <a:defRPr/>
            </a:lvl1pPr>
          </a:lstStyle>
          <a:p>
            <a:fld id="{1828CB1F-61B7-4528-AE81-A8EA4310177F}" type="datetime1">
              <a:rPr lang="nl-NL" smtClean="0"/>
              <a:pPr/>
              <a:t>26-5-2020</a:t>
            </a:fld>
            <a:endParaRPr lang="nl-NL"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rtlCol="0"/>
          <a:lstStyle/>
          <a:p>
            <a:pPr rtl="0"/>
            <a:fld id="{022B156B-59AE-415F-B24B-8756D48BB977}" type="slidenum">
              <a:rPr lang="nl-NL" smtClean="0"/>
              <a:t>‹nr.›</a:t>
            </a:fld>
            <a:endParaRPr lang="nl-NL" dirty="0"/>
          </a:p>
        </p:txBody>
      </p:sp>
      <p:sp>
        <p:nvSpPr>
          <p:cNvPr id="3" name="Tijdelijke aanduiding voor voettekst 2"/>
          <p:cNvSpPr>
            <a:spLocks noGrp="1"/>
          </p:cNvSpPr>
          <p:nvPr>
            <p:ph type="ftr" sz="quarter" idx="11"/>
          </p:nvPr>
        </p:nvSpPr>
        <p:spPr/>
        <p:txBody>
          <a:bodyPr rtlCol="0"/>
          <a:lstStyle/>
          <a:p>
            <a:pPr rtl="0"/>
            <a:endParaRPr lang="nl-NL" dirty="0"/>
          </a:p>
        </p:txBody>
      </p:sp>
      <p:sp>
        <p:nvSpPr>
          <p:cNvPr id="2" name="Tijdelijke aanduiding voor datum 1"/>
          <p:cNvSpPr>
            <a:spLocks noGrp="1"/>
          </p:cNvSpPr>
          <p:nvPr>
            <p:ph type="dt" sz="half" idx="10"/>
          </p:nvPr>
        </p:nvSpPr>
        <p:spPr/>
        <p:txBody>
          <a:bodyPr rtlCol="0"/>
          <a:lstStyle>
            <a:lvl1pPr>
              <a:defRPr/>
            </a:lvl1pPr>
          </a:lstStyle>
          <a:p>
            <a:fld id="{BB1FE70B-0F25-415B-B229-26638C4D2399}" type="datetime1">
              <a:rPr lang="nl-NL" smtClean="0"/>
              <a:pPr/>
              <a:t>26-5-2020</a:t>
            </a:fld>
            <a:endParaRPr lang="nl-NL"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afbeeldingen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065212" y="304799"/>
            <a:ext cx="10058402" cy="1216152"/>
          </a:xfrm>
        </p:spPr>
        <p:txBody>
          <a:bodyPr rtlCol="0"/>
          <a:lstStyle>
            <a:lvl1pPr algn="l" rtl="0">
              <a:defRPr/>
            </a:lvl1pPr>
          </a:lstStyle>
          <a:p>
            <a:pPr rtl="0"/>
            <a:r>
              <a:rPr lang="nl-NL"/>
              <a:t>Klik om stijl te bewerken</a:t>
            </a:r>
            <a:endParaRPr lang="nl-NL" dirty="0"/>
          </a:p>
        </p:txBody>
      </p:sp>
      <p:grpSp>
        <p:nvGrpSpPr>
          <p:cNvPr id="9" name="Groep 8"/>
          <p:cNvGrpSpPr/>
          <p:nvPr/>
        </p:nvGrpSpPr>
        <p:grpSpPr>
          <a:xfrm>
            <a:off x="1052422" y="1733550"/>
            <a:ext cx="4360503" cy="3050038"/>
            <a:chOff x="895350" y="3313113"/>
            <a:chExt cx="3613151" cy="2790825"/>
          </a:xfrm>
          <a:solidFill>
            <a:schemeClr val="tx1">
              <a:lumMod val="50000"/>
            </a:schemeClr>
          </a:solidFill>
        </p:grpSpPr>
        <p:sp>
          <p:nvSpPr>
            <p:cNvPr id="10" name="Vrije v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1" name="Vrije v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2" name="Vrije v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3" name="Vrije v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4" name="Vrije v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5" name="Vrije v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6" name="Vrije v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7" name="Vrije v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8" name="Vrije v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9" name="Vrije v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20" name="Vrije v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21" name="Vrije v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grpSp>
      <p:sp>
        <p:nvSpPr>
          <p:cNvPr id="36" name="Tijdelijke aanduiding voor afbeelding 33" descr="Een lege tijdelijke aanduiding om een afbeelding toe te voegen. Klik op de tijdelijke aanduiding en selecteer de afbeelding die u wilt toevoegen."/>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nl-NL"/>
              <a:t>Klik op het pictogram als u een afbeelding wilt toevoegen</a:t>
            </a:r>
            <a:endParaRPr lang="nl-NL" dirty="0"/>
          </a:p>
        </p:txBody>
      </p:sp>
      <p:sp>
        <p:nvSpPr>
          <p:cNvPr id="39" name="Tijdelijke aanduiding voor tekst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nl-NL"/>
              <a:t>Klikken om de tekststijl van het model te bewerken</a:t>
            </a:r>
          </a:p>
        </p:txBody>
      </p:sp>
      <p:grpSp>
        <p:nvGrpSpPr>
          <p:cNvPr id="22" name="Groep 21"/>
          <p:cNvGrpSpPr/>
          <p:nvPr/>
        </p:nvGrpSpPr>
        <p:grpSpPr>
          <a:xfrm>
            <a:off x="6763111" y="1733550"/>
            <a:ext cx="4360503" cy="3050038"/>
            <a:chOff x="895350" y="3313113"/>
            <a:chExt cx="3613151" cy="2790825"/>
          </a:xfrm>
          <a:solidFill>
            <a:schemeClr val="tx1">
              <a:lumMod val="50000"/>
            </a:schemeClr>
          </a:solidFill>
        </p:grpSpPr>
        <p:sp>
          <p:nvSpPr>
            <p:cNvPr id="23" name="Vrije v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24" name="Vrije v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25" name="Vrije v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26" name="Vrije v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27" name="Vrije v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28" name="Vrije v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29" name="Vrije v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30" name="Vrije v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31" name="Vrije v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32" name="Vrije v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33" name="Vrije v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34" name="Vrije v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grpSp>
      <p:sp>
        <p:nvSpPr>
          <p:cNvPr id="37" name="Tijdelijke aanduiding voor afbeelding 33" descr="Een lege tijdelijke aanduiding om een afbeelding toe te voegen. Klik op de tijdelijke aanduiding en selecteer de afbeelding die u wilt toevoegen."/>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nl-NL"/>
              <a:t>Klik op het pictogram als u een afbeelding wilt toevoegen</a:t>
            </a:r>
            <a:endParaRPr lang="nl-NL" dirty="0"/>
          </a:p>
        </p:txBody>
      </p:sp>
      <p:sp>
        <p:nvSpPr>
          <p:cNvPr id="40" name="Tijdelijke aanduiding voor tekst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nl-NL"/>
              <a:t>Klikken om de tekststijl van het model te bewerken</a:t>
            </a:r>
          </a:p>
        </p:txBody>
      </p:sp>
      <p:sp>
        <p:nvSpPr>
          <p:cNvPr id="8" name="Tijdelijke aanduiding voor dianummer 7"/>
          <p:cNvSpPr>
            <a:spLocks noGrp="1"/>
          </p:cNvSpPr>
          <p:nvPr>
            <p:ph type="sldNum" sz="quarter" idx="12"/>
          </p:nvPr>
        </p:nvSpPr>
        <p:spPr/>
        <p:txBody>
          <a:bodyPr rtlCol="0"/>
          <a:lstStyle/>
          <a:p>
            <a:pPr rtl="0"/>
            <a:fld id="{022B156B-59AE-415F-B24B-8756D48BB977}" type="slidenum">
              <a:rPr lang="nl-NL" smtClean="0"/>
              <a:pPr rtl="0"/>
              <a:t>‹nr.›</a:t>
            </a:fld>
            <a:endParaRPr lang="nl-NL" dirty="0"/>
          </a:p>
        </p:txBody>
      </p:sp>
      <p:sp>
        <p:nvSpPr>
          <p:cNvPr id="7" name="Tijdelijke aanduiding voor voettekst 6"/>
          <p:cNvSpPr>
            <a:spLocks noGrp="1"/>
          </p:cNvSpPr>
          <p:nvPr>
            <p:ph type="ftr" sz="quarter" idx="11"/>
          </p:nvPr>
        </p:nvSpPr>
        <p:spPr/>
        <p:txBody>
          <a:bodyPr rtlCol="0"/>
          <a:lstStyle/>
          <a:p>
            <a:pPr rtl="0"/>
            <a:endParaRPr lang="nl-NL" dirty="0"/>
          </a:p>
        </p:txBody>
      </p:sp>
      <p:sp>
        <p:nvSpPr>
          <p:cNvPr id="6" name="Tijdelijke aanduiding voor datum 5"/>
          <p:cNvSpPr>
            <a:spLocks noGrp="1"/>
          </p:cNvSpPr>
          <p:nvPr>
            <p:ph type="dt" sz="half" idx="10"/>
          </p:nvPr>
        </p:nvSpPr>
        <p:spPr/>
        <p:txBody>
          <a:bodyPr rtlCol="0"/>
          <a:lstStyle>
            <a:lvl1pPr>
              <a:defRPr/>
            </a:lvl1pPr>
          </a:lstStyle>
          <a:p>
            <a:fld id="{5A9103FA-6693-4916-A215-259037848982}" type="datetime1">
              <a:rPr lang="nl-NL" smtClean="0"/>
              <a:pPr/>
              <a:t>26-5-2020</a:t>
            </a:fld>
            <a:endParaRPr lang="nl-NL"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rie afbeeldingen met bijschriften">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nl-NL" dirty="0"/>
          </a:p>
        </p:txBody>
      </p:sp>
      <p:grpSp>
        <p:nvGrpSpPr>
          <p:cNvPr id="52" name="Groe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Vrije v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54" name="Vrije v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55" name="Vrije v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56" name="Vrije v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57" name="Vrije v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58" name="Vrije v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59" name="Vrije v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60" name="Vrije v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61" name="Vrije v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62" name="Vrije v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63" name="Vrije v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64" name="Vrije v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grpSp>
      <p:sp>
        <p:nvSpPr>
          <p:cNvPr id="79" name="Tijdelijke aanduiding voor afbeelding 33" descr="Een lege tijdelijke aanduiding om een afbeelding toe te voegen. Klik op de tijdelijke aanduiding en selecteer de afbeelding die u wilt toevoegen."/>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nl-NL"/>
              <a:t>Klik op het pictogram als u een afbeelding wilt toevoegen</a:t>
            </a:r>
            <a:endParaRPr lang="nl-NL" dirty="0"/>
          </a:p>
        </p:txBody>
      </p:sp>
      <p:sp>
        <p:nvSpPr>
          <p:cNvPr id="81" name="Tijdelijke aanduiding voor tekst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nl-NL"/>
              <a:t>Klikken om de tekststijl van het model te bewerken</a:t>
            </a:r>
          </a:p>
        </p:txBody>
      </p:sp>
      <p:grpSp>
        <p:nvGrpSpPr>
          <p:cNvPr id="84" name="Groe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Vrije v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86" name="Vrije v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87" name="Vrije v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88" name="Vrije v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89" name="Vrije v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0" name="Vrije v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1" name="Vrije v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2" name="Vrije v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3" name="Vrije v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4" name="Vrije v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5" name="Vrije v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6" name="Vrije v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grpSp>
      <p:sp>
        <p:nvSpPr>
          <p:cNvPr id="78" name="Tijdelijke aanduiding voor afbeelding 33" descr="Een lege tijdelijke aanduiding om een afbeelding toe te voegen. Klik op de tijdelijke aanduiding en selecteer de afbeelding die u wilt toevoegen."/>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nl-NL"/>
              <a:t>Klik op het pictogram als u een afbeelding wilt toevoegen</a:t>
            </a:r>
            <a:endParaRPr lang="nl-NL" dirty="0"/>
          </a:p>
        </p:txBody>
      </p:sp>
      <p:sp>
        <p:nvSpPr>
          <p:cNvPr id="82" name="Tijdelijke aanduiding voor tekst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nl-NL"/>
              <a:t>Klikken om de tekststijl van het model te bewerken</a:t>
            </a:r>
          </a:p>
        </p:txBody>
      </p:sp>
      <p:grpSp>
        <p:nvGrpSpPr>
          <p:cNvPr id="97" name="Groe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Vrije v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99" name="Vrije v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0" name="Vrije v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1" name="Vrije v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2" name="Vrije v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3" name="Vrije v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4" name="Vrije v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5" name="Vrije v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6" name="Vrije v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7" name="Vrije v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8" name="Vrije v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sp>
          <p:nvSpPr>
            <p:cNvPr id="109" name="Vrije v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nl-NL" dirty="0"/>
            </a:p>
          </p:txBody>
        </p:sp>
      </p:grpSp>
      <p:sp>
        <p:nvSpPr>
          <p:cNvPr id="80" name="Tijdelijke aanduiding voor afbeelding 33" descr="Een lege tijdelijke aanduiding om een afbeelding toe te voegen. Klik op de tijdelijke aanduiding en selecteer de afbeelding die u wilt toevoegen."/>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nl-NL"/>
              <a:t>Klik op het pictogram als u een afbeelding wilt toevoegen</a:t>
            </a:r>
            <a:endParaRPr lang="nl-NL" dirty="0"/>
          </a:p>
        </p:txBody>
      </p:sp>
      <p:sp>
        <p:nvSpPr>
          <p:cNvPr id="83" name="Tijdelijke aanduiding voor tekst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nl-NL"/>
              <a:t>Klikken om de tekststijl van het model te bewerken</a:t>
            </a:r>
          </a:p>
        </p:txBody>
      </p:sp>
      <p:sp>
        <p:nvSpPr>
          <p:cNvPr id="8" name="Tijdelijke aanduiding voor dianummer 7"/>
          <p:cNvSpPr>
            <a:spLocks noGrp="1"/>
          </p:cNvSpPr>
          <p:nvPr>
            <p:ph type="sldNum" sz="quarter" idx="12"/>
          </p:nvPr>
        </p:nvSpPr>
        <p:spPr/>
        <p:txBody>
          <a:bodyPr rtlCol="0"/>
          <a:lstStyle/>
          <a:p>
            <a:pPr rtl="0"/>
            <a:fld id="{022B156B-59AE-415F-B24B-8756D48BB977}" type="slidenum">
              <a:rPr lang="nl-NL" smtClean="0"/>
              <a:pPr rtl="0"/>
              <a:t>‹nr.›</a:t>
            </a:fld>
            <a:endParaRPr lang="nl-NL" dirty="0"/>
          </a:p>
        </p:txBody>
      </p:sp>
      <p:sp>
        <p:nvSpPr>
          <p:cNvPr id="7" name="Tijdelijke aanduiding voor voettekst 6"/>
          <p:cNvSpPr>
            <a:spLocks noGrp="1"/>
          </p:cNvSpPr>
          <p:nvPr>
            <p:ph type="ftr" sz="quarter" idx="11"/>
          </p:nvPr>
        </p:nvSpPr>
        <p:spPr/>
        <p:txBody>
          <a:bodyPr rtlCol="0"/>
          <a:lstStyle/>
          <a:p>
            <a:pPr rtl="0"/>
            <a:endParaRPr lang="nl-NL" dirty="0"/>
          </a:p>
        </p:txBody>
      </p:sp>
      <p:sp>
        <p:nvSpPr>
          <p:cNvPr id="6" name="Tijdelijke aanduiding voor datum 5"/>
          <p:cNvSpPr>
            <a:spLocks noGrp="1"/>
          </p:cNvSpPr>
          <p:nvPr>
            <p:ph type="dt" sz="half" idx="10"/>
          </p:nvPr>
        </p:nvSpPr>
        <p:spPr/>
        <p:txBody>
          <a:bodyPr rtlCol="0"/>
          <a:lstStyle>
            <a:lvl1pPr>
              <a:defRPr/>
            </a:lvl1pPr>
          </a:lstStyle>
          <a:p>
            <a:fld id="{D42EEFAE-D294-4668-8C3A-E60472FE0366}" type="datetime1">
              <a:rPr lang="nl-NL" smtClean="0"/>
              <a:pPr/>
              <a:t>26-5-2020</a:t>
            </a:fld>
            <a:endParaRPr lang="nl-NL"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nl-NL" dirty="0"/>
              <a:t>Klik om de titelstijl van het model te bewerken</a:t>
            </a:r>
          </a:p>
        </p:txBody>
      </p:sp>
      <p:sp>
        <p:nvSpPr>
          <p:cNvPr id="3" name="Tijdelijke aanduiding voor tekst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6" name="Tijdelijke aanduiding voor dianumm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nl-NL" smtClean="0"/>
              <a:pPr rtl="0"/>
              <a:t>‹nr.›</a:t>
            </a:fld>
            <a:endParaRPr lang="nl-NL" dirty="0"/>
          </a:p>
        </p:txBody>
      </p:sp>
      <p:sp>
        <p:nvSpPr>
          <p:cNvPr id="5" name="Tijdelijke aanduiding voor voettekst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nl-NL" dirty="0"/>
          </a:p>
        </p:txBody>
      </p:sp>
      <p:sp>
        <p:nvSpPr>
          <p:cNvPr id="4" name="Tijdelijke aanduiding voor datum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fld id="{C1026883-328A-4590-B87E-730B660CA7AA}" type="datetime1">
              <a:rPr lang="nl-NL" smtClean="0"/>
              <a:pPr/>
              <a:t>26-5-2020</a:t>
            </a:fld>
            <a:endParaRPr lang="nl-NL"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nl.scoutwiki.org/Lijst_van_spellen_naar_leeftijdsgroe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lstStyle/>
          <a:p>
            <a:pPr rtl="0"/>
            <a:r>
              <a:rPr lang="nl-NL" dirty="0">
                <a:latin typeface="Arial" panose="020B0604020202020204" pitchFamily="34" charset="0"/>
                <a:cs typeface="Arial" panose="020B0604020202020204" pitchFamily="34" charset="0"/>
              </a:rPr>
              <a:t>VVE Periode 8</a:t>
            </a:r>
          </a:p>
        </p:txBody>
      </p:sp>
      <p:sp>
        <p:nvSpPr>
          <p:cNvPr id="3" name="Subtitel 2"/>
          <p:cNvSpPr>
            <a:spLocks noGrp="1"/>
          </p:cNvSpPr>
          <p:nvPr>
            <p:ph type="subTitle" idx="1"/>
          </p:nvPr>
        </p:nvSpPr>
        <p:spPr>
          <a:xfrm>
            <a:off x="4265611" y="3724275"/>
            <a:ext cx="6858002" cy="914400"/>
          </a:xfrm>
        </p:spPr>
        <p:txBody>
          <a:bodyPr rtlCol="0"/>
          <a:lstStyle/>
          <a:p>
            <a:pPr rtl="0"/>
            <a:r>
              <a:rPr lang="nl-NL" b="1" dirty="0">
                <a:solidFill>
                  <a:schemeClr val="tx2"/>
                </a:solidFill>
                <a:latin typeface="Arial" panose="020B0604020202020204" pitchFamily="34" charset="0"/>
                <a:cs typeface="Arial" panose="020B0604020202020204" pitchFamily="34" charset="0"/>
              </a:rPr>
              <a:t>Voor- en vroegschoolse educatie</a:t>
            </a:r>
          </a:p>
        </p:txBody>
      </p:sp>
    </p:spTree>
    <p:extLst>
      <p:ext uri="{BB962C8B-B14F-4D97-AF65-F5344CB8AC3E}">
        <p14:creationId xmlns:p14="http://schemas.microsoft.com/office/powerpoint/2010/main" val="251096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AB43C7-EAE9-4C89-A8E8-702808505165}"/>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Het oudere schoolkind (9 t/m 12 jaar)</a:t>
            </a:r>
          </a:p>
        </p:txBody>
      </p:sp>
      <p:sp>
        <p:nvSpPr>
          <p:cNvPr id="3" name="Tijdelijke aanduiding voor inhoud 2">
            <a:extLst>
              <a:ext uri="{FF2B5EF4-FFF2-40B4-BE49-F238E27FC236}">
                <a16:creationId xmlns:a16="http://schemas.microsoft.com/office/drawing/2014/main" id="{668456A5-124B-41C3-9935-089E6D1A2107}"/>
              </a:ext>
            </a:extLst>
          </p:cNvPr>
          <p:cNvSpPr>
            <a:spLocks noGrp="1"/>
          </p:cNvSpPr>
          <p:nvPr>
            <p:ph idx="1"/>
          </p:nvPr>
        </p:nvSpPr>
        <p:spPr/>
        <p:txBody>
          <a:bodyPr>
            <a:normAutofit/>
          </a:bodyPr>
          <a:lstStyle/>
          <a:p>
            <a:pPr marL="0" indent="0" fontAlgn="base">
              <a:buNone/>
            </a:pPr>
            <a:r>
              <a:rPr lang="nl-NL" b="1" dirty="0">
                <a:solidFill>
                  <a:schemeClr val="tx2"/>
                </a:solidFill>
                <a:latin typeface="Arial" panose="020B0604020202020204" pitchFamily="34" charset="0"/>
                <a:cs typeface="Arial" panose="020B0604020202020204" pitchFamily="34" charset="0"/>
              </a:rPr>
              <a:t>Lichamelijke groei: </a:t>
            </a:r>
            <a:r>
              <a:rPr lang="nl-NL" sz="2000" dirty="0">
                <a:solidFill>
                  <a:schemeClr val="tx2"/>
                </a:solidFill>
                <a:latin typeface="Arial" panose="020B0604020202020204" pitchFamily="34" charset="0"/>
                <a:cs typeface="Arial" panose="020B0604020202020204" pitchFamily="34" charset="0"/>
              </a:rPr>
              <a:t>i</a:t>
            </a:r>
            <a:r>
              <a:rPr lang="nl-NL" dirty="0">
                <a:solidFill>
                  <a:schemeClr val="tx2"/>
                </a:solidFill>
                <a:latin typeface="Arial" panose="020B0604020202020204" pitchFamily="34" charset="0"/>
                <a:cs typeface="Arial" panose="020B0604020202020204" pitchFamily="34" charset="0"/>
              </a:rPr>
              <a:t>n deze leeftijdsfase heeft het kind een harmonieus gebouwd lichaam: de lichaamsverhoudingen zijn perfect. Helaas zijn er steeds vaker kinderen met overgewicht.</a:t>
            </a:r>
          </a:p>
          <a:p>
            <a:pPr marL="0" indent="0" fontAlgn="base">
              <a:buNone/>
            </a:pPr>
            <a:r>
              <a:rPr lang="nl-NL" dirty="0">
                <a:solidFill>
                  <a:schemeClr val="tx2"/>
                </a:solidFill>
                <a:latin typeface="Arial" panose="020B0604020202020204" pitchFamily="34" charset="0"/>
                <a:cs typeface="Arial" panose="020B0604020202020204" pitchFamily="34" charset="0"/>
              </a:rPr>
              <a:t>Verschillen tussen jongens en meisjes worden groter</a:t>
            </a:r>
          </a:p>
          <a:p>
            <a:pPr marL="0" indent="0" fontAlgn="base">
              <a:buNone/>
            </a:pPr>
            <a:r>
              <a:rPr lang="nl-NL" b="1" dirty="0">
                <a:solidFill>
                  <a:schemeClr val="tx2"/>
                </a:solidFill>
                <a:latin typeface="Arial" panose="020B0604020202020204" pitchFamily="34" charset="0"/>
                <a:cs typeface="Arial" panose="020B0604020202020204" pitchFamily="34" charset="0"/>
              </a:rPr>
              <a:t>Motorische ontwikkeling</a:t>
            </a:r>
            <a:r>
              <a:rPr lang="nl-NL" sz="1800" b="1" dirty="0">
                <a:solidFill>
                  <a:schemeClr val="tx2"/>
                </a:solidFill>
                <a:latin typeface="Arial" panose="020B0604020202020204" pitchFamily="34" charset="0"/>
                <a:cs typeface="Arial" panose="020B0604020202020204" pitchFamily="34" charset="0"/>
              </a:rPr>
              <a:t>: </a:t>
            </a:r>
            <a:r>
              <a:rPr lang="nl-NL" dirty="0">
                <a:solidFill>
                  <a:schemeClr val="tx2"/>
                </a:solidFill>
                <a:latin typeface="Arial" panose="020B0604020202020204" pitchFamily="34" charset="0"/>
                <a:cs typeface="Arial" panose="020B0604020202020204" pitchFamily="34" charset="0"/>
              </a:rPr>
              <a:t>zowel de fijne als grove motoriek is op deze leeftijd goed.</a:t>
            </a:r>
            <a:endParaRPr lang="nl-NL" sz="2000" b="1" dirty="0">
              <a:solidFill>
                <a:schemeClr val="tx2"/>
              </a:solidFill>
              <a:latin typeface="Arial" panose="020B0604020202020204" pitchFamily="34" charset="0"/>
              <a:cs typeface="Arial" panose="020B0604020202020204" pitchFamily="34" charset="0"/>
            </a:endParaRPr>
          </a:p>
          <a:p>
            <a:pPr marL="0" indent="0" fontAlgn="base">
              <a:buNone/>
            </a:pPr>
            <a:endParaRPr lang="nl-NL" sz="1800" i="1" dirty="0">
              <a:solidFill>
                <a:schemeClr val="tx2"/>
              </a:solidFill>
              <a:latin typeface="Arial" panose="020B0604020202020204" pitchFamily="34" charset="0"/>
              <a:cs typeface="Arial" panose="020B0604020202020204" pitchFamily="34" charset="0"/>
            </a:endParaRPr>
          </a:p>
          <a:p>
            <a:pPr fontAlgn="base"/>
            <a:endParaRPr lang="nl-NL" dirty="0">
              <a:solidFill>
                <a:schemeClr val="tx2"/>
              </a:solidFill>
              <a:latin typeface="Arial" panose="020B0604020202020204" pitchFamily="34" charset="0"/>
              <a:cs typeface="Arial" panose="020B0604020202020204" pitchFamily="34" charset="0"/>
            </a:endParaRPr>
          </a:p>
          <a:p>
            <a:endParaRPr lang="nl-NL"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406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AD04A9-DE64-48C1-91CE-0B8CA6917E1E}"/>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Het oudere schoolkind (9 t/m 12 jaar)</a:t>
            </a:r>
            <a:endParaRPr lang="nl-NL" dirty="0"/>
          </a:p>
        </p:txBody>
      </p:sp>
      <p:sp>
        <p:nvSpPr>
          <p:cNvPr id="3" name="Tijdelijke aanduiding voor inhoud 2">
            <a:extLst>
              <a:ext uri="{FF2B5EF4-FFF2-40B4-BE49-F238E27FC236}">
                <a16:creationId xmlns:a16="http://schemas.microsoft.com/office/drawing/2014/main" id="{5D9B9CD6-DA68-4E47-A233-58D6D4538040}"/>
              </a:ext>
            </a:extLst>
          </p:cNvPr>
          <p:cNvSpPr>
            <a:spLocks noGrp="1"/>
          </p:cNvSpPr>
          <p:nvPr>
            <p:ph idx="1"/>
          </p:nvPr>
        </p:nvSpPr>
        <p:spPr/>
        <p:txBody>
          <a:bodyPr/>
          <a:lstStyle/>
          <a:p>
            <a:pPr marL="0" indent="0" fontAlgn="base">
              <a:buNone/>
            </a:pPr>
            <a:r>
              <a:rPr lang="nl-NL" b="1" dirty="0">
                <a:solidFill>
                  <a:schemeClr val="tx2"/>
                </a:solidFill>
                <a:latin typeface="Arial" panose="020B0604020202020204" pitchFamily="34" charset="0"/>
                <a:cs typeface="Arial" panose="020B0604020202020204" pitchFamily="34" charset="0"/>
              </a:rPr>
              <a:t>Cognitieve ontwikkeling</a:t>
            </a:r>
          </a:p>
          <a:p>
            <a:pPr marL="0" indent="0" fontAlgn="base">
              <a:buNone/>
            </a:pPr>
            <a:r>
              <a:rPr lang="nl-NL" dirty="0">
                <a:solidFill>
                  <a:schemeClr val="tx2"/>
                </a:solidFill>
                <a:latin typeface="Arial" panose="020B0604020202020204" pitchFamily="34" charset="0"/>
                <a:cs typeface="Arial" panose="020B0604020202020204" pitchFamily="34" charset="0"/>
              </a:rPr>
              <a:t>Het oudere schoolkind is doorgaans leergierig en presentatiegericht. Kinderen willen op verschillende terreinen graag laten zien wat ze kunnen.</a:t>
            </a:r>
          </a:p>
          <a:p>
            <a:pPr marL="0" indent="0">
              <a:buNone/>
            </a:pPr>
            <a:r>
              <a:rPr lang="nl-NL" b="1" dirty="0">
                <a:solidFill>
                  <a:schemeClr val="tx2"/>
                </a:solidFill>
                <a:latin typeface="Arial" panose="020B0604020202020204" pitchFamily="34" charset="0"/>
                <a:cs typeface="Arial" panose="020B0604020202020204" pitchFamily="34" charset="0"/>
              </a:rPr>
              <a:t>Reflectie</a:t>
            </a:r>
          </a:p>
          <a:p>
            <a:pPr marL="0" indent="0">
              <a:buNone/>
            </a:pPr>
            <a:r>
              <a:rPr lang="nl-NL" dirty="0">
                <a:solidFill>
                  <a:schemeClr val="tx2"/>
                </a:solidFill>
                <a:latin typeface="Arial" panose="020B0604020202020204" pitchFamily="34" charset="0"/>
                <a:cs typeface="Arial" panose="020B0604020202020204" pitchFamily="34" charset="0"/>
              </a:rPr>
              <a:t>Daarnaast is het oudere schoolkind in staat om te analyseren en te reflecteren. </a:t>
            </a:r>
            <a:endParaRPr lang="nl-NL"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452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46154A-809C-4141-8917-ABC59E53B3F5}"/>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Het oudere schoolkind (9 t/m 12 jaar)</a:t>
            </a:r>
            <a:endParaRPr lang="nl-NL" dirty="0"/>
          </a:p>
        </p:txBody>
      </p:sp>
      <p:sp>
        <p:nvSpPr>
          <p:cNvPr id="3" name="Tijdelijke aanduiding voor inhoud 2">
            <a:extLst>
              <a:ext uri="{FF2B5EF4-FFF2-40B4-BE49-F238E27FC236}">
                <a16:creationId xmlns:a16="http://schemas.microsoft.com/office/drawing/2014/main" id="{16C59082-4738-488E-B53D-C6DC76BB2423}"/>
              </a:ext>
            </a:extLst>
          </p:cNvPr>
          <p:cNvSpPr>
            <a:spLocks noGrp="1"/>
          </p:cNvSpPr>
          <p:nvPr>
            <p:ph idx="1"/>
          </p:nvPr>
        </p:nvSpPr>
        <p:spPr/>
        <p:txBody>
          <a:bodyPr>
            <a:normAutofit fontScale="92500"/>
          </a:bodyPr>
          <a:lstStyle/>
          <a:p>
            <a:pPr marL="0" indent="0">
              <a:buNone/>
            </a:pPr>
            <a:r>
              <a:rPr lang="nl-NL" dirty="0">
                <a:solidFill>
                  <a:schemeClr val="tx2"/>
                </a:solidFill>
                <a:latin typeface="Arial" panose="020B0604020202020204" pitchFamily="34" charset="0"/>
                <a:cs typeface="Arial" panose="020B0604020202020204" pitchFamily="34" charset="0"/>
              </a:rPr>
              <a:t>Taalontwikkeling</a:t>
            </a:r>
          </a:p>
          <a:p>
            <a:pPr marL="0" indent="0">
              <a:buNone/>
            </a:pPr>
            <a:r>
              <a:rPr lang="nl-NL" dirty="0">
                <a:solidFill>
                  <a:schemeClr val="tx2"/>
                </a:solidFill>
                <a:latin typeface="Arial" panose="020B0604020202020204" pitchFamily="34" charset="0"/>
                <a:cs typeface="Arial" panose="020B0604020202020204" pitchFamily="34" charset="0"/>
              </a:rPr>
              <a:t>De taalontwikkeling van het oudere schoolkind gaat natuurlijk gewoon door, maar het gaat niet meer zo snel als in zijn eerste levensjaren. </a:t>
            </a:r>
            <a:r>
              <a:rPr lang="nl-NL" dirty="0" err="1">
                <a:solidFill>
                  <a:schemeClr val="tx2"/>
                </a:solidFill>
                <a:latin typeface="Arial" panose="020B0604020202020204" pitchFamily="34" charset="0"/>
                <a:cs typeface="Arial" panose="020B0604020202020204" pitchFamily="34" charset="0"/>
              </a:rPr>
              <a:t>Zinscostructies</a:t>
            </a:r>
            <a:r>
              <a:rPr lang="nl-NL" dirty="0">
                <a:solidFill>
                  <a:schemeClr val="tx2"/>
                </a:solidFill>
                <a:latin typeface="Arial" panose="020B0604020202020204" pitchFamily="34" charset="0"/>
                <a:cs typeface="Arial" panose="020B0604020202020204" pitchFamily="34" charset="0"/>
              </a:rPr>
              <a:t> worden ingewikkelder en de woordenschat neemt toe. Kinderen die al veel lezen zijn vaak veder in hun taalontwikkeling dan kinderen die dat niet doen.</a:t>
            </a:r>
          </a:p>
          <a:p>
            <a:pPr marL="0" indent="0">
              <a:buNone/>
            </a:pPr>
            <a:r>
              <a:rPr lang="nl-NL" dirty="0">
                <a:solidFill>
                  <a:schemeClr val="tx2"/>
                </a:solidFill>
                <a:latin typeface="Arial" panose="020B0604020202020204" pitchFamily="34" charset="0"/>
                <a:cs typeface="Arial" panose="020B0604020202020204" pitchFamily="34" charset="0"/>
              </a:rPr>
              <a:t>Sociaal-affectieve ontwikkeling </a:t>
            </a:r>
          </a:p>
          <a:p>
            <a:pPr marL="0" indent="0">
              <a:buNone/>
            </a:pPr>
            <a:r>
              <a:rPr lang="nl-NL" dirty="0">
                <a:solidFill>
                  <a:schemeClr val="tx2"/>
                </a:solidFill>
                <a:latin typeface="Arial" panose="020B0604020202020204" pitchFamily="34" charset="0"/>
                <a:cs typeface="Arial" panose="020B0604020202020204" pitchFamily="34" charset="0"/>
              </a:rPr>
              <a:t>Voor het oudere schoolkind is de groep leeftijdsgenoten erg belangrijk. Daar waar steeds de ouders het grote voorbeeld zijn geweest en normen en waarden overdroegen, zijn nu de leeftijdsgenoten belangrijker geworden. </a:t>
            </a:r>
          </a:p>
          <a:p>
            <a:endParaRPr lang="nl-NL"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953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8B96AE-1611-4C7D-9706-25D09C20EE99}"/>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Het oudere schoolkind (9 t/m 12 jaar)</a:t>
            </a:r>
            <a:endParaRPr lang="nl-NL" dirty="0"/>
          </a:p>
        </p:txBody>
      </p:sp>
      <p:sp>
        <p:nvSpPr>
          <p:cNvPr id="3" name="Tijdelijke aanduiding voor inhoud 2">
            <a:extLst>
              <a:ext uri="{FF2B5EF4-FFF2-40B4-BE49-F238E27FC236}">
                <a16:creationId xmlns:a16="http://schemas.microsoft.com/office/drawing/2014/main" id="{38277D84-CD65-43F5-B3E6-1ED7EFCA591D}"/>
              </a:ext>
            </a:extLst>
          </p:cNvPr>
          <p:cNvSpPr>
            <a:spLocks noGrp="1"/>
          </p:cNvSpPr>
          <p:nvPr>
            <p:ph idx="1"/>
          </p:nvPr>
        </p:nvSpPr>
        <p:spPr/>
        <p:txBody>
          <a:bodyPr/>
          <a:lstStyle/>
          <a:p>
            <a:r>
              <a:rPr lang="nl-NL" dirty="0">
                <a:solidFill>
                  <a:schemeClr val="tx2"/>
                </a:solidFill>
                <a:latin typeface="Arial" panose="020B0604020202020204" pitchFamily="34" charset="0"/>
                <a:cs typeface="Arial" panose="020B0604020202020204" pitchFamily="34" charset="0"/>
              </a:rPr>
              <a:t>Identificatiefiguren </a:t>
            </a:r>
          </a:p>
          <a:p>
            <a:pPr marL="0" indent="0">
              <a:buNone/>
            </a:pPr>
            <a:r>
              <a:rPr lang="nl-NL" dirty="0">
                <a:solidFill>
                  <a:schemeClr val="tx2"/>
                </a:solidFill>
                <a:latin typeface="Arial" panose="020B0604020202020204" pitchFamily="34" charset="0"/>
                <a:cs typeface="Arial" panose="020B0604020202020204" pitchFamily="34" charset="0"/>
              </a:rPr>
              <a:t>Het zich richten op leeftijdsgenoten heeft als gevolg dat het oudere schoolkind het gezag van een volwassene niet meer als vanzelfsprekend ervaart. Het kind richt zich meer op identificatiefiguren (idolen), veelal popsterren, presentatoren of topsporters. </a:t>
            </a:r>
          </a:p>
          <a:p>
            <a:r>
              <a:rPr lang="nl-NL" dirty="0">
                <a:solidFill>
                  <a:schemeClr val="tx2"/>
                </a:solidFill>
                <a:latin typeface="Arial" panose="020B0604020202020204" pitchFamily="34" charset="0"/>
                <a:cs typeface="Arial" panose="020B0604020202020204" pitchFamily="34" charset="0"/>
              </a:rPr>
              <a:t>Normen en waarden</a:t>
            </a:r>
          </a:p>
          <a:p>
            <a:pPr marL="0" indent="0">
              <a:buNone/>
            </a:pPr>
            <a:r>
              <a:rPr lang="nl-NL" dirty="0">
                <a:solidFill>
                  <a:schemeClr val="tx2"/>
                </a:solidFill>
                <a:latin typeface="Arial" panose="020B0604020202020204" pitchFamily="34" charset="0"/>
                <a:cs typeface="Arial" panose="020B0604020202020204" pitchFamily="34" charset="0"/>
              </a:rPr>
              <a:t>Het oudere schoolkind heeft inmiddels de nodige normen en waarden ontwikkeld. Normen en waarden gaan over omgangsvormen en principes.</a:t>
            </a:r>
          </a:p>
          <a:p>
            <a:endParaRPr lang="nl-NL"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1244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DC554A-DE8A-45FF-9FDA-B67867479969}"/>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Het oudere schoolkind (9 t/m 12 jaar)</a:t>
            </a:r>
            <a:endParaRPr lang="nl-NL" dirty="0"/>
          </a:p>
        </p:txBody>
      </p:sp>
      <p:sp>
        <p:nvSpPr>
          <p:cNvPr id="3" name="Tijdelijke aanduiding voor inhoud 2">
            <a:extLst>
              <a:ext uri="{FF2B5EF4-FFF2-40B4-BE49-F238E27FC236}">
                <a16:creationId xmlns:a16="http://schemas.microsoft.com/office/drawing/2014/main" id="{8AE49A7A-0E82-4E51-82D2-27D54FC91A89}"/>
              </a:ext>
            </a:extLst>
          </p:cNvPr>
          <p:cNvSpPr>
            <a:spLocks noGrp="1"/>
          </p:cNvSpPr>
          <p:nvPr>
            <p:ph idx="1"/>
          </p:nvPr>
        </p:nvSpPr>
        <p:spPr/>
        <p:txBody>
          <a:bodyPr/>
          <a:lstStyle/>
          <a:p>
            <a:pPr marL="0" indent="0">
              <a:buNone/>
            </a:pPr>
            <a:r>
              <a:rPr lang="nl-NL" dirty="0">
                <a:solidFill>
                  <a:schemeClr val="tx2"/>
                </a:solidFill>
                <a:latin typeface="Arial" panose="020B0604020202020204" pitchFamily="34" charset="0"/>
                <a:cs typeface="Arial" panose="020B0604020202020204" pitchFamily="34" charset="0"/>
              </a:rPr>
              <a:t>Pesten komt veel voor op deze leeftijd zien jullie dit ook terug bijvoorbeeld op de BSO?</a:t>
            </a:r>
          </a:p>
          <a:p>
            <a:pPr marL="0" indent="0">
              <a:buNone/>
            </a:pPr>
            <a:endParaRPr lang="nl-NL" dirty="0">
              <a:solidFill>
                <a:schemeClr val="tx2"/>
              </a:solidFill>
              <a:latin typeface="Arial" panose="020B0604020202020204" pitchFamily="34" charset="0"/>
              <a:cs typeface="Arial" panose="020B0604020202020204" pitchFamily="34" charset="0"/>
            </a:endParaRPr>
          </a:p>
          <a:p>
            <a:pPr marL="0" indent="0">
              <a:buNone/>
            </a:pPr>
            <a:r>
              <a:rPr lang="nl-NL" dirty="0">
                <a:solidFill>
                  <a:schemeClr val="tx2"/>
                </a:solidFill>
                <a:latin typeface="Arial" panose="020B0604020202020204" pitchFamily="34" charset="0"/>
                <a:cs typeface="Arial" panose="020B0604020202020204" pitchFamily="34" charset="0"/>
              </a:rPr>
              <a:t>Zo ja,</a:t>
            </a:r>
          </a:p>
          <a:p>
            <a:pPr marL="0" indent="0">
              <a:buNone/>
            </a:pPr>
            <a:endParaRPr lang="nl-NL" dirty="0">
              <a:solidFill>
                <a:schemeClr val="tx2"/>
              </a:solidFill>
              <a:latin typeface="Arial" panose="020B0604020202020204" pitchFamily="34" charset="0"/>
              <a:cs typeface="Arial" panose="020B0604020202020204" pitchFamily="34" charset="0"/>
            </a:endParaRPr>
          </a:p>
          <a:p>
            <a:pPr marL="0" indent="0">
              <a:buNone/>
            </a:pPr>
            <a:r>
              <a:rPr lang="nl-NL" dirty="0">
                <a:solidFill>
                  <a:schemeClr val="tx2"/>
                </a:solidFill>
                <a:latin typeface="Arial" panose="020B0604020202020204" pitchFamily="34" charset="0"/>
                <a:cs typeface="Arial" panose="020B0604020202020204" pitchFamily="34" charset="0"/>
              </a:rPr>
              <a:t>Wat doe je dan als begeleiding? </a:t>
            </a:r>
          </a:p>
        </p:txBody>
      </p:sp>
    </p:spTree>
    <p:extLst>
      <p:ext uri="{BB962C8B-B14F-4D97-AF65-F5344CB8AC3E}">
        <p14:creationId xmlns:p14="http://schemas.microsoft.com/office/powerpoint/2010/main" val="26338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69C9CC-2476-466C-9056-D836AA9A023F}"/>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Het oudere schoolkind (9 t/m 12 jaar)</a:t>
            </a:r>
            <a:endParaRPr lang="nl-NL" dirty="0"/>
          </a:p>
        </p:txBody>
      </p:sp>
      <p:sp>
        <p:nvSpPr>
          <p:cNvPr id="3" name="Tijdelijke aanduiding voor inhoud 2">
            <a:extLst>
              <a:ext uri="{FF2B5EF4-FFF2-40B4-BE49-F238E27FC236}">
                <a16:creationId xmlns:a16="http://schemas.microsoft.com/office/drawing/2014/main" id="{B31548E8-0819-4939-AC24-7FCC094371D5}"/>
              </a:ext>
            </a:extLst>
          </p:cNvPr>
          <p:cNvSpPr>
            <a:spLocks noGrp="1"/>
          </p:cNvSpPr>
          <p:nvPr>
            <p:ph idx="1"/>
          </p:nvPr>
        </p:nvSpPr>
        <p:spPr/>
        <p:txBody>
          <a:bodyPr/>
          <a:lstStyle/>
          <a:p>
            <a:pPr marL="0" indent="0" fontAlgn="base">
              <a:buNone/>
            </a:pPr>
            <a:r>
              <a:rPr lang="nl-NL" b="1" dirty="0">
                <a:solidFill>
                  <a:schemeClr val="tx2"/>
                </a:solidFill>
                <a:latin typeface="Arial" panose="020B0604020202020204" pitchFamily="34" charset="0"/>
                <a:cs typeface="Arial" panose="020B0604020202020204" pitchFamily="34" charset="0"/>
              </a:rPr>
              <a:t>Seksuele ontwikkeling</a:t>
            </a:r>
          </a:p>
          <a:p>
            <a:r>
              <a:rPr lang="nl-NL" dirty="0">
                <a:solidFill>
                  <a:schemeClr val="tx2"/>
                </a:solidFill>
                <a:latin typeface="Arial" panose="020B0604020202020204" pitchFamily="34" charset="0"/>
                <a:cs typeface="Arial" panose="020B0604020202020204" pitchFamily="34" charset="0"/>
              </a:rPr>
              <a:t>Het oudere schoolkind is op de een of andere manier op zoek naar lichamelijk contact. </a:t>
            </a:r>
          </a:p>
        </p:txBody>
      </p:sp>
    </p:spTree>
    <p:extLst>
      <p:ext uri="{BB962C8B-B14F-4D97-AF65-F5344CB8AC3E}">
        <p14:creationId xmlns:p14="http://schemas.microsoft.com/office/powerpoint/2010/main" val="239234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3B1C9-35F9-4615-A81B-A7E7A76CD4AF}"/>
              </a:ext>
            </a:extLst>
          </p:cNvPr>
          <p:cNvSpPr>
            <a:spLocks noGrp="1"/>
          </p:cNvSpPr>
          <p:nvPr>
            <p:ph type="title"/>
          </p:nvPr>
        </p:nvSpPr>
        <p:spPr>
          <a:xfrm>
            <a:off x="1065212" y="304799"/>
            <a:ext cx="10058402" cy="581025"/>
          </a:xfrm>
        </p:spPr>
        <p:txBody>
          <a:bodyPr>
            <a:normAutofit fontScale="90000"/>
          </a:bodyPr>
          <a:lstStyle/>
          <a:p>
            <a:pPr algn="ctr"/>
            <a:r>
              <a:rPr lang="nl-NL" dirty="0">
                <a:latin typeface="Arial" panose="020B0604020202020204" pitchFamily="34" charset="0"/>
                <a:cs typeface="Arial" panose="020B0604020202020204" pitchFamily="34" charset="0"/>
              </a:rPr>
              <a:t>Opdracht les drie: spellen voor oudere kinderen</a:t>
            </a:r>
          </a:p>
        </p:txBody>
      </p:sp>
      <p:sp>
        <p:nvSpPr>
          <p:cNvPr id="3" name="Tijdelijke aanduiding voor inhoud 2">
            <a:extLst>
              <a:ext uri="{FF2B5EF4-FFF2-40B4-BE49-F238E27FC236}">
                <a16:creationId xmlns:a16="http://schemas.microsoft.com/office/drawing/2014/main" id="{58458AE7-F8A9-486A-983C-EB3769C71181}"/>
              </a:ext>
            </a:extLst>
          </p:cNvPr>
          <p:cNvSpPr>
            <a:spLocks noGrp="1"/>
          </p:cNvSpPr>
          <p:nvPr>
            <p:ph idx="1"/>
          </p:nvPr>
        </p:nvSpPr>
        <p:spPr>
          <a:xfrm>
            <a:off x="885824" y="809625"/>
            <a:ext cx="10734675" cy="5324475"/>
          </a:xfrm>
        </p:spPr>
        <p:txBody>
          <a:bodyPr>
            <a:normAutofit fontScale="85000" lnSpcReduction="20000"/>
          </a:bodyPr>
          <a:lstStyle/>
          <a:p>
            <a:pPr marL="0" indent="0">
              <a:buNone/>
            </a:pPr>
            <a:endParaRPr lang="nl-NL" dirty="0">
              <a:solidFill>
                <a:schemeClr val="tx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endParaRPr>
          </a:p>
          <a:p>
            <a:r>
              <a:rPr lang="nl-NL" dirty="0">
                <a:solidFill>
                  <a:schemeClr val="tx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https://nl.scoutwiki.org/Lijst_van_spellen_naar_leeftijdsgroep</a:t>
            </a:r>
            <a:endParaRPr lang="nl-NL" dirty="0">
              <a:solidFill>
                <a:schemeClr val="tx2"/>
              </a:solidFill>
              <a:latin typeface="Arial" panose="020B0604020202020204" pitchFamily="34" charset="0"/>
              <a:cs typeface="Arial" panose="020B0604020202020204" pitchFamily="34" charset="0"/>
            </a:endParaRPr>
          </a:p>
          <a:p>
            <a:pPr marL="0" indent="0">
              <a:buNone/>
            </a:pPr>
            <a:endParaRPr lang="nl-NL" dirty="0">
              <a:solidFill>
                <a:schemeClr val="tx2"/>
              </a:solidFill>
              <a:latin typeface="Arial" panose="020B0604020202020204" pitchFamily="34" charset="0"/>
              <a:cs typeface="Arial" panose="020B0604020202020204" pitchFamily="34" charset="0"/>
            </a:endParaRPr>
          </a:p>
          <a:p>
            <a:r>
              <a:rPr lang="nl-NL" dirty="0">
                <a:solidFill>
                  <a:schemeClr val="tx2"/>
                </a:solidFill>
                <a:latin typeface="Arial" panose="020B0604020202020204" pitchFamily="34" charset="0"/>
                <a:cs typeface="Arial" panose="020B0604020202020204" pitchFamily="34" charset="0"/>
              </a:rPr>
              <a:t>Zoek voor jezelf zes spellen op die jij vindt passen bij de doelgroep het jonge schoolkind en het oudere schoolkind </a:t>
            </a:r>
          </a:p>
          <a:p>
            <a:r>
              <a:rPr lang="nl-NL" dirty="0">
                <a:solidFill>
                  <a:schemeClr val="tx2"/>
                </a:solidFill>
                <a:latin typeface="Arial" panose="020B0604020202020204" pitchFamily="34" charset="0"/>
                <a:cs typeface="Arial" panose="020B0604020202020204" pitchFamily="34" charset="0"/>
              </a:rPr>
              <a:t>Werk deze zes spellen voor jezelf uit in een word document of iets anders creatiefs (bewaar deze uitwerking wel goed want deze komt ook in je eindverslag)</a:t>
            </a:r>
          </a:p>
          <a:p>
            <a:r>
              <a:rPr lang="nl-NL" dirty="0">
                <a:solidFill>
                  <a:schemeClr val="tx2"/>
                </a:solidFill>
                <a:latin typeface="Arial" panose="020B0604020202020204" pitchFamily="34" charset="0"/>
                <a:cs typeface="Arial" panose="020B0604020202020204" pitchFamily="34" charset="0"/>
              </a:rPr>
              <a:t>Beargumenteer de volgende punten:</a:t>
            </a:r>
          </a:p>
          <a:p>
            <a:pPr marL="0" indent="0">
              <a:buNone/>
            </a:pPr>
            <a:r>
              <a:rPr lang="nl-NL" dirty="0">
                <a:solidFill>
                  <a:schemeClr val="tx2"/>
                </a:solidFill>
                <a:latin typeface="Arial" panose="020B0604020202020204" pitchFamily="34" charset="0"/>
                <a:cs typeface="Arial" panose="020B0604020202020204" pitchFamily="34" charset="0"/>
              </a:rPr>
              <a:t>Waarom heb je voor dat spel gekozen? (wat wekte je interesse?)</a:t>
            </a:r>
          </a:p>
          <a:p>
            <a:pPr marL="0" indent="0">
              <a:buNone/>
            </a:pPr>
            <a:r>
              <a:rPr lang="nl-NL" dirty="0">
                <a:solidFill>
                  <a:schemeClr val="tx2"/>
                </a:solidFill>
                <a:latin typeface="Arial" panose="020B0604020202020204" pitchFamily="34" charset="0"/>
                <a:cs typeface="Arial" panose="020B0604020202020204" pitchFamily="34" charset="0"/>
              </a:rPr>
              <a:t>Voor welke leeftijd is het spel precies en waarom? (voor 9jarigen? Of alleen voor 12 jarigen?)</a:t>
            </a:r>
          </a:p>
          <a:p>
            <a:pPr marL="0" indent="0">
              <a:buNone/>
            </a:pPr>
            <a:r>
              <a:rPr lang="nl-NL" dirty="0">
                <a:solidFill>
                  <a:schemeClr val="tx2"/>
                </a:solidFill>
                <a:latin typeface="Arial" panose="020B0604020202020204" pitchFamily="34" charset="0"/>
                <a:cs typeface="Arial" panose="020B0604020202020204" pitchFamily="34" charset="0"/>
              </a:rPr>
              <a:t>Aan welke ontwikkelfase draagt het spel bij?</a:t>
            </a:r>
          </a:p>
          <a:p>
            <a:pPr marL="0" indent="0">
              <a:buNone/>
            </a:pPr>
            <a:r>
              <a:rPr lang="nl-NL" dirty="0">
                <a:solidFill>
                  <a:schemeClr val="tx2"/>
                </a:solidFill>
                <a:latin typeface="Arial" panose="020B0604020202020204" pitchFamily="34" charset="0"/>
                <a:cs typeface="Arial" panose="020B0604020202020204" pitchFamily="34" charset="0"/>
              </a:rPr>
              <a:t>Wat voegt dit spel toe aan jouw eigen kennis en inzichten?</a:t>
            </a:r>
          </a:p>
          <a:p>
            <a:endParaRPr lang="nl-NL" dirty="0">
              <a:solidFill>
                <a:schemeClr val="tx2"/>
              </a:solidFill>
              <a:latin typeface="Arial" panose="020B0604020202020204" pitchFamily="34" charset="0"/>
              <a:cs typeface="Arial" panose="020B0604020202020204" pitchFamily="34" charset="0"/>
            </a:endParaRPr>
          </a:p>
          <a:p>
            <a:endParaRPr lang="nl-NL"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859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2EF41C-6CC0-4FE6-AFD6-1112E6554DD4}"/>
              </a:ext>
            </a:extLst>
          </p:cNvPr>
          <p:cNvSpPr>
            <a:spLocks noGrp="1"/>
          </p:cNvSpPr>
          <p:nvPr>
            <p:ph type="title"/>
          </p:nvPr>
        </p:nvSpPr>
        <p:spPr/>
        <p:txBody>
          <a:bodyPr/>
          <a:lstStyle/>
          <a:p>
            <a:r>
              <a:rPr lang="nl-NL" b="1" dirty="0">
                <a:solidFill>
                  <a:schemeClr val="tx2"/>
                </a:solidFill>
                <a:latin typeface="Arial" panose="020B0604020202020204" pitchFamily="34" charset="0"/>
                <a:cs typeface="Arial" panose="020B0604020202020204" pitchFamily="34" charset="0"/>
              </a:rPr>
              <a:t>Volgende week</a:t>
            </a:r>
          </a:p>
        </p:txBody>
      </p:sp>
      <p:sp>
        <p:nvSpPr>
          <p:cNvPr id="3" name="Tijdelijke aanduiding voor inhoud 2">
            <a:extLst>
              <a:ext uri="{FF2B5EF4-FFF2-40B4-BE49-F238E27FC236}">
                <a16:creationId xmlns:a16="http://schemas.microsoft.com/office/drawing/2014/main" id="{7660ECF4-FC8B-4CF3-A79F-DAA518C91594}"/>
              </a:ext>
            </a:extLst>
          </p:cNvPr>
          <p:cNvSpPr>
            <a:spLocks noGrp="1"/>
          </p:cNvSpPr>
          <p:nvPr>
            <p:ph idx="1"/>
          </p:nvPr>
        </p:nvSpPr>
        <p:spPr/>
        <p:txBody>
          <a:bodyPr/>
          <a:lstStyle/>
          <a:p>
            <a:pPr marL="0" indent="0">
              <a:buNone/>
            </a:pPr>
            <a:r>
              <a:rPr lang="nl-NL" dirty="0">
                <a:solidFill>
                  <a:schemeClr val="tx2"/>
                </a:solidFill>
                <a:latin typeface="Arial" panose="020B0604020202020204" pitchFamily="34" charset="0"/>
                <a:cs typeface="Arial" panose="020B0604020202020204" pitchFamily="34" charset="0"/>
              </a:rPr>
              <a:t>een verdieping op wat belangrijk is in spel en spelbegeleiding bij het jonge en het oude schoolkind </a:t>
            </a:r>
          </a:p>
          <a:p>
            <a:endParaRPr lang="nl-NL" dirty="0"/>
          </a:p>
        </p:txBody>
      </p:sp>
    </p:spTree>
    <p:extLst>
      <p:ext uri="{BB962C8B-B14F-4D97-AF65-F5344CB8AC3E}">
        <p14:creationId xmlns:p14="http://schemas.microsoft.com/office/powerpoint/2010/main" val="273021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167C76-6043-41F4-99ED-71A944FB178C}"/>
              </a:ext>
            </a:extLst>
          </p:cNvPr>
          <p:cNvSpPr>
            <a:spLocks noGrp="1"/>
          </p:cNvSpPr>
          <p:nvPr>
            <p:ph type="title"/>
          </p:nvPr>
        </p:nvSpPr>
        <p:spPr>
          <a:xfrm>
            <a:off x="6096000" y="538480"/>
            <a:ext cx="2998787" cy="1524000"/>
          </a:xfrm>
        </p:spPr>
        <p:txBody>
          <a:bodyPr anchor="b">
            <a:normAutofit/>
          </a:bodyPr>
          <a:lstStyle/>
          <a:p>
            <a:r>
              <a:rPr lang="nl-NL" b="1" dirty="0">
                <a:latin typeface="Arial" panose="020B0604020202020204" pitchFamily="34" charset="0"/>
                <a:cs typeface="Arial" panose="020B0604020202020204" pitchFamily="34" charset="0"/>
              </a:rPr>
              <a:t>vandaag</a:t>
            </a:r>
          </a:p>
        </p:txBody>
      </p:sp>
      <p:sp>
        <p:nvSpPr>
          <p:cNvPr id="3" name="Tijdelijke aanduiding voor inhoud 2">
            <a:extLst>
              <a:ext uri="{FF2B5EF4-FFF2-40B4-BE49-F238E27FC236}">
                <a16:creationId xmlns:a16="http://schemas.microsoft.com/office/drawing/2014/main" id="{E7A134A1-EA0F-4D74-9EFC-1349A2889825}"/>
              </a:ext>
            </a:extLst>
          </p:cNvPr>
          <p:cNvSpPr>
            <a:spLocks noGrp="1"/>
          </p:cNvSpPr>
          <p:nvPr>
            <p:ph type="body" idx="1"/>
          </p:nvPr>
        </p:nvSpPr>
        <p:spPr>
          <a:xfrm>
            <a:off x="4166393" y="2402840"/>
            <a:ext cx="6858000" cy="1752600"/>
          </a:xfrm>
        </p:spPr>
        <p:txBody>
          <a:bodyPr>
            <a:normAutofit fontScale="92500" lnSpcReduction="10000"/>
          </a:bodyPr>
          <a:lstStyle/>
          <a:p>
            <a:pPr>
              <a:lnSpc>
                <a:spcPct val="90000"/>
              </a:lnSpc>
              <a:spcAft>
                <a:spcPts val="600"/>
              </a:spcAft>
            </a:pPr>
            <a:r>
              <a:rPr lang="nl-NL" dirty="0">
                <a:solidFill>
                  <a:schemeClr val="tx2"/>
                </a:solidFill>
                <a:latin typeface="Arial" panose="020B0604020202020204" pitchFamily="34" charset="0"/>
                <a:cs typeface="Arial" panose="020B0604020202020204" pitchFamily="34" charset="0"/>
              </a:rPr>
              <a:t>Afronding thema kinderen voorbereiden op de basisschool (terugblik vorige lessen en opdrachten)</a:t>
            </a:r>
          </a:p>
          <a:p>
            <a:pPr>
              <a:lnSpc>
                <a:spcPct val="90000"/>
              </a:lnSpc>
              <a:spcAft>
                <a:spcPts val="600"/>
              </a:spcAft>
            </a:pPr>
            <a:endParaRPr lang="nl-NL" dirty="0">
              <a:solidFill>
                <a:schemeClr val="tx2"/>
              </a:solidFill>
              <a:latin typeface="Arial" panose="020B0604020202020204" pitchFamily="34" charset="0"/>
              <a:cs typeface="Arial" panose="020B0604020202020204" pitchFamily="34" charset="0"/>
            </a:endParaRPr>
          </a:p>
          <a:p>
            <a:pPr>
              <a:lnSpc>
                <a:spcPct val="90000"/>
              </a:lnSpc>
              <a:spcAft>
                <a:spcPts val="600"/>
              </a:spcAft>
            </a:pPr>
            <a:r>
              <a:rPr lang="nl-NL" dirty="0">
                <a:solidFill>
                  <a:schemeClr val="tx2"/>
                </a:solidFill>
                <a:latin typeface="Arial" panose="020B0604020202020204" pitchFamily="34" charset="0"/>
                <a:cs typeface="Arial" panose="020B0604020202020204" pitchFamily="34" charset="0"/>
              </a:rPr>
              <a:t>Begin maken met spellen en activiteiten voor wat ‘oudere’ kinderen </a:t>
            </a:r>
          </a:p>
          <a:p>
            <a:pPr>
              <a:lnSpc>
                <a:spcPct val="90000"/>
              </a:lnSpc>
              <a:spcAft>
                <a:spcPts val="600"/>
              </a:spcAft>
            </a:pPr>
            <a:endParaRPr lang="nl-NL"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579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304267-A290-4323-AA0E-AD73F3D6B251}"/>
              </a:ext>
            </a:extLst>
          </p:cNvPr>
          <p:cNvSpPr>
            <a:spLocks noGrp="1"/>
          </p:cNvSpPr>
          <p:nvPr>
            <p:ph type="title"/>
          </p:nvPr>
        </p:nvSpPr>
        <p:spPr/>
        <p:txBody>
          <a:bodyPr/>
          <a:lstStyle/>
          <a:p>
            <a:pPr algn="ctr"/>
            <a:r>
              <a:rPr lang="nl-NL" b="1" dirty="0">
                <a:latin typeface="Arial" panose="020B0604020202020204" pitchFamily="34" charset="0"/>
                <a:cs typeface="Arial" panose="020B0604020202020204" pitchFamily="34" charset="0"/>
              </a:rPr>
              <a:t>Terugblik kinderen voorbereiden op de basisschool </a:t>
            </a:r>
          </a:p>
        </p:txBody>
      </p:sp>
      <p:sp>
        <p:nvSpPr>
          <p:cNvPr id="3" name="Tijdelijke aanduiding voor inhoud 2">
            <a:extLst>
              <a:ext uri="{FF2B5EF4-FFF2-40B4-BE49-F238E27FC236}">
                <a16:creationId xmlns:a16="http://schemas.microsoft.com/office/drawing/2014/main" id="{78B2B36D-0191-4FF7-86E1-E2F544CF0FC2}"/>
              </a:ext>
            </a:extLst>
          </p:cNvPr>
          <p:cNvSpPr>
            <a:spLocks noGrp="1"/>
          </p:cNvSpPr>
          <p:nvPr>
            <p:ph idx="1"/>
          </p:nvPr>
        </p:nvSpPr>
        <p:spPr>
          <a:xfrm>
            <a:off x="1066800" y="2286000"/>
            <a:ext cx="10058400" cy="2867025"/>
          </a:xfrm>
        </p:spPr>
        <p:txBody>
          <a:bodyPr>
            <a:normAutofit/>
          </a:bodyPr>
          <a:lstStyle/>
          <a:p>
            <a:r>
              <a:rPr lang="nl-NL" sz="2800" dirty="0">
                <a:solidFill>
                  <a:schemeClr val="tx2"/>
                </a:solidFill>
                <a:latin typeface="Arial" panose="020B0604020202020204" pitchFamily="34" charset="0"/>
                <a:cs typeface="Arial" panose="020B0604020202020204" pitchFamily="34" charset="0"/>
              </a:rPr>
              <a:t>Zijn er nog vragen?</a:t>
            </a:r>
          </a:p>
          <a:p>
            <a:endParaRPr lang="nl-NL" sz="2800" dirty="0">
              <a:solidFill>
                <a:schemeClr val="tx2"/>
              </a:solidFill>
              <a:latin typeface="Arial" panose="020B0604020202020204" pitchFamily="34" charset="0"/>
              <a:cs typeface="Arial" panose="020B0604020202020204" pitchFamily="34" charset="0"/>
            </a:endParaRPr>
          </a:p>
          <a:p>
            <a:r>
              <a:rPr lang="nl-NL" sz="2800" dirty="0">
                <a:solidFill>
                  <a:schemeClr val="tx2"/>
                </a:solidFill>
                <a:latin typeface="Arial" panose="020B0604020202020204" pitchFamily="34" charset="0"/>
                <a:cs typeface="Arial" panose="020B0604020202020204" pitchFamily="34" charset="0"/>
              </a:rPr>
              <a:t>Lukt alles met de eerste twee opdrachten?</a:t>
            </a:r>
          </a:p>
          <a:p>
            <a:pPr marL="0" indent="0">
              <a:buNone/>
            </a:pPr>
            <a:r>
              <a:rPr lang="nl-NL" sz="2800" dirty="0">
                <a:solidFill>
                  <a:schemeClr val="tx2"/>
                </a:solidFill>
                <a:latin typeface="Arial" panose="020B0604020202020204" pitchFamily="34" charset="0"/>
                <a:cs typeface="Arial" panose="020B0604020202020204" pitchFamily="34" charset="0"/>
              </a:rPr>
              <a:t>De instructiekaart voor collega’s en de aftelkalender</a:t>
            </a:r>
          </a:p>
        </p:txBody>
      </p:sp>
    </p:spTree>
    <p:extLst>
      <p:ext uri="{BB962C8B-B14F-4D97-AF65-F5344CB8AC3E}">
        <p14:creationId xmlns:p14="http://schemas.microsoft.com/office/powerpoint/2010/main" val="2400178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F346D7-8262-43AB-BCDF-A8A966FF2FA3}"/>
              </a:ext>
            </a:extLst>
          </p:cNvPr>
          <p:cNvSpPr>
            <a:spLocks noGrp="1"/>
          </p:cNvSpPr>
          <p:nvPr>
            <p:ph type="title"/>
          </p:nvPr>
        </p:nvSpPr>
        <p:spPr/>
        <p:txBody>
          <a:bodyPr/>
          <a:lstStyle/>
          <a:p>
            <a:pPr algn="ctr"/>
            <a:r>
              <a:rPr lang="nl-NL" b="1" dirty="0">
                <a:latin typeface="Arial" panose="020B0604020202020204" pitchFamily="34" charset="0"/>
                <a:cs typeface="Arial" panose="020B0604020202020204" pitchFamily="34" charset="0"/>
              </a:rPr>
              <a:t>Vandaag spellen en activiteiten voor oudere kinderen</a:t>
            </a:r>
          </a:p>
        </p:txBody>
      </p:sp>
      <p:sp>
        <p:nvSpPr>
          <p:cNvPr id="3" name="Tijdelijke aanduiding voor inhoud 2">
            <a:extLst>
              <a:ext uri="{FF2B5EF4-FFF2-40B4-BE49-F238E27FC236}">
                <a16:creationId xmlns:a16="http://schemas.microsoft.com/office/drawing/2014/main" id="{7F183CAE-359E-428D-AD69-14E3BFE1966F}"/>
              </a:ext>
            </a:extLst>
          </p:cNvPr>
          <p:cNvSpPr>
            <a:spLocks noGrp="1"/>
          </p:cNvSpPr>
          <p:nvPr>
            <p:ph idx="1"/>
          </p:nvPr>
        </p:nvSpPr>
        <p:spPr>
          <a:xfrm>
            <a:off x="1065214" y="2324100"/>
            <a:ext cx="10058400" cy="3676650"/>
          </a:xfrm>
        </p:spPr>
        <p:txBody>
          <a:bodyPr/>
          <a:lstStyle/>
          <a:p>
            <a:pPr marL="0" indent="0" algn="ctr">
              <a:buNone/>
            </a:pPr>
            <a:r>
              <a:rPr lang="nl-NL" dirty="0">
                <a:solidFill>
                  <a:schemeClr val="tx2"/>
                </a:solidFill>
                <a:latin typeface="Arial" panose="020B0604020202020204" pitchFamily="34" charset="0"/>
                <a:cs typeface="Arial" panose="020B0604020202020204" pitchFamily="34" charset="0"/>
              </a:rPr>
              <a:t>Korte terugblik naar de ontwikkelingsfases van kinderen van:</a:t>
            </a:r>
          </a:p>
          <a:p>
            <a:pPr marL="0" indent="0" algn="ctr">
              <a:buNone/>
            </a:pPr>
            <a:endParaRPr lang="nl-NL" dirty="0">
              <a:solidFill>
                <a:schemeClr val="tx2"/>
              </a:solidFill>
              <a:latin typeface="Arial" panose="020B0604020202020204" pitchFamily="34" charset="0"/>
              <a:cs typeface="Arial" panose="020B0604020202020204" pitchFamily="34" charset="0"/>
            </a:endParaRPr>
          </a:p>
          <a:p>
            <a:pPr marL="0" indent="0" algn="ctr">
              <a:buNone/>
            </a:pPr>
            <a:r>
              <a:rPr lang="nl-NL" dirty="0">
                <a:solidFill>
                  <a:schemeClr val="tx2"/>
                </a:solidFill>
                <a:latin typeface="Arial" panose="020B0604020202020204" pitchFamily="34" charset="0"/>
                <a:cs typeface="Arial" panose="020B0604020202020204" pitchFamily="34" charset="0"/>
              </a:rPr>
              <a:t>Het jonge schoolkind (6 t/m 9 jaar)</a:t>
            </a:r>
          </a:p>
          <a:p>
            <a:pPr marL="0" indent="0" algn="ctr">
              <a:buNone/>
            </a:pPr>
            <a:r>
              <a:rPr lang="nl-NL" dirty="0">
                <a:solidFill>
                  <a:schemeClr val="tx2"/>
                </a:solidFill>
                <a:latin typeface="Arial" panose="020B0604020202020204" pitchFamily="34" charset="0"/>
                <a:cs typeface="Arial" panose="020B0604020202020204" pitchFamily="34" charset="0"/>
              </a:rPr>
              <a:t>en</a:t>
            </a:r>
          </a:p>
          <a:p>
            <a:pPr marL="0" indent="0" algn="ctr">
              <a:buNone/>
            </a:pPr>
            <a:r>
              <a:rPr lang="nl-NL" dirty="0">
                <a:solidFill>
                  <a:schemeClr val="tx2"/>
                </a:solidFill>
                <a:latin typeface="Arial" panose="020B0604020202020204" pitchFamily="34" charset="0"/>
                <a:cs typeface="Arial" panose="020B0604020202020204" pitchFamily="34" charset="0"/>
              </a:rPr>
              <a:t>Het oudere schoolkind (9 t/m 12 jaar) </a:t>
            </a:r>
          </a:p>
          <a:p>
            <a:pPr marL="0" indent="0" algn="ctr">
              <a:buNone/>
            </a:pPr>
            <a:endParaRPr lang="nl-NL"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071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A9ECED-920E-4CF4-99BE-A55726D874E3}"/>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Het jonge schoolkind (6 tot 9 jarigen)</a:t>
            </a:r>
          </a:p>
        </p:txBody>
      </p:sp>
      <p:sp>
        <p:nvSpPr>
          <p:cNvPr id="3" name="Tijdelijke aanduiding voor inhoud 2">
            <a:extLst>
              <a:ext uri="{FF2B5EF4-FFF2-40B4-BE49-F238E27FC236}">
                <a16:creationId xmlns:a16="http://schemas.microsoft.com/office/drawing/2014/main" id="{9B2460A6-8F9B-4097-8A47-D2D922FD85D6}"/>
              </a:ext>
            </a:extLst>
          </p:cNvPr>
          <p:cNvSpPr>
            <a:spLocks noGrp="1"/>
          </p:cNvSpPr>
          <p:nvPr>
            <p:ph idx="1"/>
          </p:nvPr>
        </p:nvSpPr>
        <p:spPr/>
        <p:txBody>
          <a:bodyPr/>
          <a:lstStyle/>
          <a:p>
            <a:pPr marL="0" indent="0" fontAlgn="base">
              <a:buNone/>
            </a:pPr>
            <a:r>
              <a:rPr lang="nl-NL" b="1" dirty="0">
                <a:solidFill>
                  <a:schemeClr val="tx2"/>
                </a:solidFill>
                <a:latin typeface="Arial" panose="020B0604020202020204" pitchFamily="34" charset="0"/>
                <a:cs typeface="Arial" panose="020B0604020202020204" pitchFamily="34" charset="0"/>
              </a:rPr>
              <a:t>Lichamelijke groei: </a:t>
            </a:r>
            <a:r>
              <a:rPr lang="nl-NL" dirty="0">
                <a:solidFill>
                  <a:schemeClr val="tx2"/>
                </a:solidFill>
                <a:latin typeface="Arial" panose="020B0604020202020204" pitchFamily="34" charset="0"/>
                <a:cs typeface="Arial" panose="020B0604020202020204" pitchFamily="34" charset="0"/>
              </a:rPr>
              <a:t>in deze leeftijdsfase gaan de lichaamsverhoudingen van het kind meer op die van een volwassenen lijken.</a:t>
            </a:r>
          </a:p>
          <a:p>
            <a:pPr marL="0" indent="0" fontAlgn="base">
              <a:buNone/>
            </a:pPr>
            <a:r>
              <a:rPr lang="nl-NL" b="1" dirty="0">
                <a:solidFill>
                  <a:schemeClr val="tx2"/>
                </a:solidFill>
                <a:latin typeface="Arial" panose="020B0604020202020204" pitchFamily="34" charset="0"/>
                <a:cs typeface="Arial" panose="020B0604020202020204" pitchFamily="34" charset="0"/>
              </a:rPr>
              <a:t>Motorische ontwikkeling: </a:t>
            </a:r>
            <a:r>
              <a:rPr lang="nl-NL" dirty="0">
                <a:solidFill>
                  <a:schemeClr val="tx2"/>
                </a:solidFill>
                <a:latin typeface="Arial" panose="020B0604020202020204" pitchFamily="34" charset="0"/>
                <a:cs typeface="Arial" panose="020B0604020202020204" pitchFamily="34" charset="0"/>
              </a:rPr>
              <a:t>langzaam verbeteren het evenwicht en de coördinatie, waardoor het kind zich wat lichter en eleganter beweegt. Ook de fijne motoriek en het handschrift verbeteren zich.</a:t>
            </a:r>
          </a:p>
          <a:p>
            <a:pPr marL="0" indent="0" fontAlgn="base">
              <a:buNone/>
            </a:pPr>
            <a:r>
              <a:rPr lang="nl-NL" b="1" dirty="0">
                <a:solidFill>
                  <a:schemeClr val="tx2"/>
                </a:solidFill>
                <a:latin typeface="Arial" panose="020B0604020202020204" pitchFamily="34" charset="0"/>
                <a:cs typeface="Arial" panose="020B0604020202020204" pitchFamily="34" charset="0"/>
              </a:rPr>
              <a:t>Bewegingsdrang: </a:t>
            </a:r>
            <a:r>
              <a:rPr lang="nl-NL" dirty="0">
                <a:solidFill>
                  <a:schemeClr val="tx2"/>
                </a:solidFill>
                <a:latin typeface="Arial" panose="020B0604020202020204" pitchFamily="34" charset="0"/>
                <a:cs typeface="Arial" panose="020B0604020202020204" pitchFamily="34" charset="0"/>
              </a:rPr>
              <a:t>het kind is zeer beweeglijk en energiek. Heeft de drang om alles te onderzoeken, echter is bewegen nog niet echt doelgericht. </a:t>
            </a:r>
          </a:p>
          <a:p>
            <a:endParaRPr lang="nl-NL" dirty="0"/>
          </a:p>
        </p:txBody>
      </p:sp>
    </p:spTree>
    <p:extLst>
      <p:ext uri="{BB962C8B-B14F-4D97-AF65-F5344CB8AC3E}">
        <p14:creationId xmlns:p14="http://schemas.microsoft.com/office/powerpoint/2010/main" val="65505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A9ECED-920E-4CF4-99BE-A55726D874E3}"/>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Het jonge schoolkind (6 tot 9 jarigen)</a:t>
            </a:r>
          </a:p>
        </p:txBody>
      </p:sp>
      <p:sp>
        <p:nvSpPr>
          <p:cNvPr id="3" name="Tijdelijke aanduiding voor inhoud 2">
            <a:extLst>
              <a:ext uri="{FF2B5EF4-FFF2-40B4-BE49-F238E27FC236}">
                <a16:creationId xmlns:a16="http://schemas.microsoft.com/office/drawing/2014/main" id="{9B2460A6-8F9B-4097-8A47-D2D922FD85D6}"/>
              </a:ext>
            </a:extLst>
          </p:cNvPr>
          <p:cNvSpPr>
            <a:spLocks noGrp="1"/>
          </p:cNvSpPr>
          <p:nvPr>
            <p:ph idx="1"/>
          </p:nvPr>
        </p:nvSpPr>
        <p:spPr/>
        <p:txBody>
          <a:bodyPr>
            <a:normAutofit lnSpcReduction="10000"/>
          </a:bodyPr>
          <a:lstStyle/>
          <a:p>
            <a:pPr marL="0" indent="0" fontAlgn="base">
              <a:buNone/>
            </a:pPr>
            <a:r>
              <a:rPr lang="nl-NL" b="1" dirty="0">
                <a:solidFill>
                  <a:schemeClr val="tx2"/>
                </a:solidFill>
                <a:latin typeface="Arial" panose="020B0604020202020204" pitchFamily="34" charset="0"/>
                <a:cs typeface="Arial" panose="020B0604020202020204" pitchFamily="34" charset="0"/>
              </a:rPr>
              <a:t>Cognitieve ontwikkeling </a:t>
            </a:r>
            <a:r>
              <a:rPr lang="nl-NL" dirty="0">
                <a:solidFill>
                  <a:schemeClr val="tx2"/>
                </a:solidFill>
                <a:latin typeface="Arial" panose="020B0604020202020204" pitchFamily="34" charset="0"/>
                <a:cs typeface="Arial" panose="020B0604020202020204" pitchFamily="34" charset="0"/>
                <a:sym typeface="Wingdings" panose="05000000000000000000" pitchFamily="2" charset="2"/>
              </a:rPr>
              <a:t> </a:t>
            </a:r>
            <a:r>
              <a:rPr lang="nl-NL" i="1" dirty="0">
                <a:solidFill>
                  <a:schemeClr val="tx2"/>
                </a:solidFill>
                <a:latin typeface="Arial" panose="020B0604020202020204" pitchFamily="34" charset="0"/>
                <a:cs typeface="Arial" panose="020B0604020202020204" pitchFamily="34" charset="0"/>
              </a:rPr>
              <a:t>Concreet- operationele fase</a:t>
            </a:r>
            <a:endParaRPr lang="nl-NL" dirty="0">
              <a:solidFill>
                <a:schemeClr val="tx2"/>
              </a:solidFill>
              <a:latin typeface="Arial" panose="020B0604020202020204" pitchFamily="34" charset="0"/>
              <a:cs typeface="Arial" panose="020B0604020202020204" pitchFamily="34" charset="0"/>
            </a:endParaRPr>
          </a:p>
          <a:p>
            <a:pPr marL="0" indent="0" fontAlgn="base">
              <a:buNone/>
            </a:pPr>
            <a:r>
              <a:rPr lang="nl-NL" dirty="0">
                <a:solidFill>
                  <a:schemeClr val="tx2"/>
                </a:solidFill>
                <a:latin typeface="Arial" panose="020B0604020202020204" pitchFamily="34" charset="0"/>
                <a:cs typeface="Arial" panose="020B0604020202020204" pitchFamily="34" charset="0"/>
              </a:rPr>
              <a:t>Het intuïtieve (onberedeneerd) handelen van de kleuter maakt plaats voor procesmatig handelen. Er wordt dan gesproken van de concreet- operationele fase. Het jonge schoolkind kan:</a:t>
            </a:r>
          </a:p>
          <a:p>
            <a:pPr fontAlgn="base">
              <a:buFontTx/>
              <a:buChar char="-"/>
            </a:pPr>
            <a:r>
              <a:rPr lang="nl-NL" dirty="0">
                <a:solidFill>
                  <a:schemeClr val="tx2"/>
                </a:solidFill>
                <a:latin typeface="Arial" panose="020B0604020202020204" pitchFamily="34" charset="0"/>
                <a:cs typeface="Arial" panose="020B0604020202020204" pitchFamily="34" charset="0"/>
              </a:rPr>
              <a:t>Verwoorden waarom hij voorwerpen en kleuren op een bepaalde manier selecteert en ordent.</a:t>
            </a:r>
          </a:p>
          <a:p>
            <a:pPr fontAlgn="base">
              <a:buFontTx/>
              <a:buChar char="-"/>
            </a:pPr>
            <a:r>
              <a:rPr lang="nl-NL" dirty="0">
                <a:solidFill>
                  <a:schemeClr val="tx2"/>
                </a:solidFill>
                <a:latin typeface="Arial" panose="020B0604020202020204" pitchFamily="34" charset="0"/>
                <a:cs typeface="Arial" panose="020B0604020202020204" pitchFamily="34" charset="0"/>
              </a:rPr>
              <a:t>Ziet een begin en een eindresultaat en weet hoe hij/zij van het begin tot het einde moet komen</a:t>
            </a:r>
          </a:p>
          <a:p>
            <a:pPr marL="0" indent="0">
              <a:buNone/>
            </a:pPr>
            <a:r>
              <a:rPr lang="nl-NL" dirty="0">
                <a:solidFill>
                  <a:schemeClr val="tx2"/>
                </a:solidFill>
                <a:latin typeface="Arial" panose="020B0604020202020204" pitchFamily="34" charset="0"/>
                <a:cs typeface="Arial" panose="020B0604020202020204" pitchFamily="34" charset="0"/>
              </a:rPr>
              <a:t>Het denken wordt dus abstracter </a:t>
            </a:r>
            <a:r>
              <a:rPr lang="nl-NL" dirty="0">
                <a:solidFill>
                  <a:schemeClr val="tx2"/>
                </a:solidFill>
                <a:latin typeface="Arial" panose="020B0604020202020204" pitchFamily="34" charset="0"/>
                <a:cs typeface="Arial" panose="020B0604020202020204" pitchFamily="34" charset="0"/>
                <a:sym typeface="Wingdings" panose="05000000000000000000" pitchFamily="2" charset="2"/>
              </a:rPr>
              <a:t> Wat is ook alweer abstract denken?</a:t>
            </a:r>
            <a:endParaRPr lang="nl-NL" dirty="0">
              <a:solidFill>
                <a:schemeClr val="tx2"/>
              </a:solidFill>
              <a:latin typeface="Arial" panose="020B0604020202020204" pitchFamily="34" charset="0"/>
              <a:cs typeface="Arial" panose="020B0604020202020204" pitchFamily="34" charset="0"/>
            </a:endParaRPr>
          </a:p>
          <a:p>
            <a:pPr marL="0" indent="0">
              <a:buNone/>
            </a:pPr>
            <a:endParaRPr lang="nl-NL" dirty="0">
              <a:solidFill>
                <a:schemeClr val="tx2"/>
              </a:solidFill>
              <a:latin typeface="Arial" panose="020B0604020202020204" pitchFamily="34" charset="0"/>
              <a:cs typeface="Arial" panose="020B0604020202020204" pitchFamily="34" charset="0"/>
            </a:endParaRPr>
          </a:p>
          <a:p>
            <a:pPr marL="0" indent="0">
              <a:buNone/>
            </a:pPr>
            <a:endParaRPr lang="nl-NL"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646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A9ECED-920E-4CF4-99BE-A55726D874E3}"/>
              </a:ext>
            </a:extLst>
          </p:cNvPr>
          <p:cNvSpPr>
            <a:spLocks noGrp="1"/>
          </p:cNvSpPr>
          <p:nvPr>
            <p:ph type="title"/>
          </p:nvPr>
        </p:nvSpPr>
        <p:spPr>
          <a:xfrm>
            <a:off x="1065212" y="304800"/>
            <a:ext cx="10058402" cy="609600"/>
          </a:xfrm>
        </p:spPr>
        <p:txBody>
          <a:bodyPr>
            <a:normAutofit/>
          </a:bodyPr>
          <a:lstStyle/>
          <a:p>
            <a:pPr algn="ctr"/>
            <a:r>
              <a:rPr lang="nl-NL" dirty="0">
                <a:latin typeface="Arial" panose="020B0604020202020204" pitchFamily="34" charset="0"/>
                <a:cs typeface="Arial" panose="020B0604020202020204" pitchFamily="34" charset="0"/>
              </a:rPr>
              <a:t>Het jonge schoolkind (6 tot 9 jarigen)</a:t>
            </a:r>
            <a:endParaRPr lang="nl-NL" b="1" dirty="0">
              <a:latin typeface="Arial" panose="020B0604020202020204" pitchFamily="34" charset="0"/>
              <a:cs typeface="Arial" panose="020B0604020202020204" pitchFamily="34" charset="0"/>
            </a:endParaRPr>
          </a:p>
        </p:txBody>
      </p:sp>
      <p:sp>
        <p:nvSpPr>
          <p:cNvPr id="3" name="Tijdelijke aanduiding voor inhoud 2">
            <a:extLst>
              <a:ext uri="{FF2B5EF4-FFF2-40B4-BE49-F238E27FC236}">
                <a16:creationId xmlns:a16="http://schemas.microsoft.com/office/drawing/2014/main" id="{9B2460A6-8F9B-4097-8A47-D2D922FD85D6}"/>
              </a:ext>
            </a:extLst>
          </p:cNvPr>
          <p:cNvSpPr>
            <a:spLocks noGrp="1"/>
          </p:cNvSpPr>
          <p:nvPr>
            <p:ph idx="1"/>
          </p:nvPr>
        </p:nvSpPr>
        <p:spPr>
          <a:xfrm>
            <a:off x="1065214" y="1314450"/>
            <a:ext cx="10058400" cy="4667250"/>
          </a:xfrm>
        </p:spPr>
        <p:txBody>
          <a:bodyPr>
            <a:normAutofit fontScale="85000" lnSpcReduction="20000"/>
          </a:bodyPr>
          <a:lstStyle/>
          <a:p>
            <a:pPr marL="0" indent="0" fontAlgn="base">
              <a:buNone/>
            </a:pPr>
            <a:r>
              <a:rPr lang="nl-NL" b="1" dirty="0">
                <a:solidFill>
                  <a:schemeClr val="tx2"/>
                </a:solidFill>
                <a:latin typeface="Arial" panose="020B0604020202020204" pitchFamily="34" charset="0"/>
                <a:cs typeface="Arial" panose="020B0604020202020204" pitchFamily="34" charset="0"/>
              </a:rPr>
              <a:t>Fantasie en realiteit</a:t>
            </a:r>
          </a:p>
          <a:p>
            <a:pPr marL="0" indent="0" fontAlgn="base">
              <a:buNone/>
            </a:pPr>
            <a:r>
              <a:rPr lang="nl-NL" dirty="0">
                <a:solidFill>
                  <a:schemeClr val="tx2"/>
                </a:solidFill>
                <a:latin typeface="Arial" panose="020B0604020202020204" pitchFamily="34" charset="0"/>
                <a:cs typeface="Arial" panose="020B0604020202020204" pitchFamily="34" charset="0"/>
              </a:rPr>
              <a:t>Het jonge schoolkind ziet heel goed wat de werkelijkheid is. Fantasie maak dan ook plaats voor realiteit. </a:t>
            </a:r>
          </a:p>
          <a:p>
            <a:pPr marL="0" indent="0" fontAlgn="base">
              <a:buNone/>
            </a:pPr>
            <a:endParaRPr lang="nl-NL" b="1" dirty="0">
              <a:solidFill>
                <a:schemeClr val="tx2"/>
              </a:solidFill>
              <a:latin typeface="Arial" panose="020B0604020202020204" pitchFamily="34" charset="0"/>
              <a:cs typeface="Arial" panose="020B0604020202020204" pitchFamily="34" charset="0"/>
            </a:endParaRPr>
          </a:p>
          <a:p>
            <a:pPr marL="0" indent="0" fontAlgn="base">
              <a:buNone/>
            </a:pPr>
            <a:r>
              <a:rPr lang="nl-NL" b="1" dirty="0">
                <a:solidFill>
                  <a:schemeClr val="tx2"/>
                </a:solidFill>
                <a:latin typeface="Arial" panose="020B0604020202020204" pitchFamily="34" charset="0"/>
                <a:cs typeface="Arial" panose="020B0604020202020204" pitchFamily="34" charset="0"/>
              </a:rPr>
              <a:t>Spel en spelgedrag </a:t>
            </a:r>
          </a:p>
          <a:p>
            <a:pPr marL="0" indent="0" fontAlgn="base">
              <a:buNone/>
            </a:pPr>
            <a:r>
              <a:rPr lang="nl-NL" dirty="0">
                <a:solidFill>
                  <a:schemeClr val="tx2"/>
                </a:solidFill>
                <a:latin typeface="Arial" panose="020B0604020202020204" pitchFamily="34" charset="0"/>
                <a:cs typeface="Arial" panose="020B0604020202020204" pitchFamily="34" charset="0"/>
              </a:rPr>
              <a:t>Het jonge schoolkind krijgt steeds meer oog voor techniek en constructies. </a:t>
            </a:r>
          </a:p>
          <a:p>
            <a:pPr marL="0" indent="0" fontAlgn="base">
              <a:buNone/>
            </a:pPr>
            <a:endParaRPr lang="nl-NL" dirty="0">
              <a:solidFill>
                <a:schemeClr val="tx2"/>
              </a:solidFill>
              <a:latin typeface="Arial" panose="020B0604020202020204" pitchFamily="34" charset="0"/>
              <a:cs typeface="Arial" panose="020B0604020202020204" pitchFamily="34" charset="0"/>
            </a:endParaRPr>
          </a:p>
          <a:p>
            <a:pPr marL="0" indent="0" fontAlgn="base">
              <a:buNone/>
            </a:pPr>
            <a:r>
              <a:rPr lang="nl-NL" b="1" dirty="0">
                <a:solidFill>
                  <a:schemeClr val="tx2"/>
                </a:solidFill>
                <a:latin typeface="Arial" panose="020B0604020202020204" pitchFamily="34" charset="0"/>
                <a:cs typeface="Arial" panose="020B0604020202020204" pitchFamily="34" charset="0"/>
              </a:rPr>
              <a:t>Taalontwikkeling</a:t>
            </a:r>
          </a:p>
          <a:p>
            <a:pPr marL="0" indent="0" fontAlgn="base">
              <a:buNone/>
            </a:pPr>
            <a:r>
              <a:rPr lang="nl-NL" dirty="0">
                <a:solidFill>
                  <a:schemeClr val="tx2"/>
                </a:solidFill>
                <a:latin typeface="Arial" panose="020B0604020202020204" pitchFamily="34" charset="0"/>
                <a:cs typeface="Arial" panose="020B0604020202020204" pitchFamily="34" charset="0"/>
              </a:rPr>
              <a:t>Het jonge schoolkind is in de fase van voltooiing gekomen. Hij kan zich goed uitdrukken, kent de taalregels en maakt steeds ingewikkelder zinnen. Het begint te schrijven, kan werkwoordsvormen gebruiken en het meervoud. Dit heet het morfologische aspect van de taal.</a:t>
            </a:r>
          </a:p>
          <a:p>
            <a:pPr fontAlgn="base"/>
            <a:endParaRPr lang="nl-NL"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029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ECB339-9363-4998-887E-80472728F350}"/>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Het jonge schoolkind (6 tot 9 jarigen)</a:t>
            </a:r>
            <a:endParaRPr lang="nl-NL" b="1" dirty="0">
              <a:latin typeface="Arial" panose="020B0604020202020204" pitchFamily="34" charset="0"/>
              <a:cs typeface="Arial" panose="020B0604020202020204" pitchFamily="34" charset="0"/>
            </a:endParaRPr>
          </a:p>
        </p:txBody>
      </p:sp>
      <p:sp>
        <p:nvSpPr>
          <p:cNvPr id="3" name="Tijdelijke aanduiding voor inhoud 2">
            <a:extLst>
              <a:ext uri="{FF2B5EF4-FFF2-40B4-BE49-F238E27FC236}">
                <a16:creationId xmlns:a16="http://schemas.microsoft.com/office/drawing/2014/main" id="{DF81BAA8-354F-4803-BC24-2FA61E41AA1A}"/>
              </a:ext>
            </a:extLst>
          </p:cNvPr>
          <p:cNvSpPr>
            <a:spLocks noGrp="1"/>
          </p:cNvSpPr>
          <p:nvPr>
            <p:ph idx="1"/>
          </p:nvPr>
        </p:nvSpPr>
        <p:spPr/>
        <p:txBody>
          <a:bodyPr>
            <a:normAutofit fontScale="92500" lnSpcReduction="10000"/>
          </a:bodyPr>
          <a:lstStyle/>
          <a:p>
            <a:pPr marL="0" indent="0" fontAlgn="base">
              <a:buNone/>
            </a:pPr>
            <a:r>
              <a:rPr lang="nl-NL" b="1" dirty="0">
                <a:solidFill>
                  <a:schemeClr val="tx2"/>
                </a:solidFill>
                <a:latin typeface="Arial" panose="020B0604020202020204" pitchFamily="34" charset="0"/>
                <a:cs typeface="Arial" panose="020B0604020202020204" pitchFamily="34" charset="0"/>
              </a:rPr>
              <a:t>Vriendschappen en groepsvorming</a:t>
            </a:r>
          </a:p>
          <a:p>
            <a:pPr marL="0" indent="0" fontAlgn="base">
              <a:buNone/>
            </a:pPr>
            <a:r>
              <a:rPr lang="nl-NL" dirty="0">
                <a:solidFill>
                  <a:schemeClr val="tx2"/>
                </a:solidFill>
                <a:latin typeface="Arial" panose="020B0604020202020204" pitchFamily="34" charset="0"/>
                <a:cs typeface="Arial" panose="020B0604020202020204" pitchFamily="34" charset="0"/>
              </a:rPr>
              <a:t>In sociaal opzicht richt het jonge schoolkind zich steeds meer op leeftijdsgenootjes en vriendjes uit de buurt. </a:t>
            </a:r>
          </a:p>
          <a:p>
            <a:pPr marL="0" indent="0" fontAlgn="base">
              <a:buNone/>
            </a:pPr>
            <a:r>
              <a:rPr lang="nl-NL" b="1" dirty="0">
                <a:solidFill>
                  <a:schemeClr val="tx2"/>
                </a:solidFill>
                <a:latin typeface="Arial" panose="020B0604020202020204" pitchFamily="34" charset="0"/>
                <a:cs typeface="Arial" panose="020B0604020202020204" pitchFamily="34" charset="0"/>
              </a:rPr>
              <a:t>Prestatiedrang</a:t>
            </a:r>
          </a:p>
          <a:p>
            <a:pPr marL="0" indent="0" fontAlgn="base">
              <a:buNone/>
            </a:pPr>
            <a:r>
              <a:rPr lang="nl-NL" dirty="0">
                <a:solidFill>
                  <a:schemeClr val="tx2"/>
                </a:solidFill>
                <a:latin typeface="Arial" panose="020B0604020202020204" pitchFamily="34" charset="0"/>
                <a:cs typeface="Arial" panose="020B0604020202020204" pitchFamily="34" charset="0"/>
              </a:rPr>
              <a:t>Het leveren van prestaties wordt steeds belangrijker, terwijl het voor het jonge schoolkind nog moeilijk is om tegen zijn verlies te kunnen.</a:t>
            </a:r>
          </a:p>
          <a:p>
            <a:pPr marL="0" indent="0" fontAlgn="base">
              <a:buNone/>
            </a:pPr>
            <a:r>
              <a:rPr lang="nl-NL" b="1" dirty="0">
                <a:solidFill>
                  <a:schemeClr val="tx2"/>
                </a:solidFill>
                <a:latin typeface="Arial" panose="020B0604020202020204" pitchFamily="34" charset="0"/>
                <a:cs typeface="Arial" panose="020B0604020202020204" pitchFamily="34" charset="0"/>
              </a:rPr>
              <a:t>Emoties</a:t>
            </a:r>
          </a:p>
          <a:p>
            <a:pPr marL="0" indent="0" fontAlgn="base">
              <a:buNone/>
            </a:pPr>
            <a:r>
              <a:rPr lang="nl-NL" dirty="0">
                <a:solidFill>
                  <a:schemeClr val="tx2"/>
                </a:solidFill>
                <a:latin typeface="Arial" panose="020B0604020202020204" pitchFamily="34" charset="0"/>
                <a:cs typeface="Arial" panose="020B0604020202020204" pitchFamily="34" charset="0"/>
              </a:rPr>
              <a:t>In het uiten van emoties is het jonge schoolkind vaak terughoudend: het verbergt ze. Met name angstgevoelens nemen toe. </a:t>
            </a:r>
            <a:endParaRPr lang="nl-NL"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058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AC8FFC-C52D-4D02-8DC5-6BD4FDEAA0B7}"/>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Het jonge schoolkind (6 tot 9 jarigen)</a:t>
            </a:r>
          </a:p>
        </p:txBody>
      </p:sp>
      <p:sp>
        <p:nvSpPr>
          <p:cNvPr id="3" name="Tijdelijke aanduiding voor inhoud 2">
            <a:extLst>
              <a:ext uri="{FF2B5EF4-FFF2-40B4-BE49-F238E27FC236}">
                <a16:creationId xmlns:a16="http://schemas.microsoft.com/office/drawing/2014/main" id="{11CE0BB9-722A-4B07-AFA7-ACFC6F5CEE3D}"/>
              </a:ext>
            </a:extLst>
          </p:cNvPr>
          <p:cNvSpPr>
            <a:spLocks noGrp="1"/>
          </p:cNvSpPr>
          <p:nvPr>
            <p:ph idx="1"/>
          </p:nvPr>
        </p:nvSpPr>
        <p:spPr/>
        <p:txBody>
          <a:bodyPr/>
          <a:lstStyle/>
          <a:p>
            <a:pPr marL="0" indent="0">
              <a:buNone/>
            </a:pPr>
            <a:r>
              <a:rPr lang="nl-NL" b="1" i="1" dirty="0">
                <a:solidFill>
                  <a:schemeClr val="tx2"/>
                </a:solidFill>
                <a:latin typeface="Arial" panose="020B0604020202020204" pitchFamily="34" charset="0"/>
                <a:cs typeface="Arial" panose="020B0604020202020204" pitchFamily="34" charset="0"/>
              </a:rPr>
              <a:t>Agressief en ongehoorzaam gedrag</a:t>
            </a:r>
            <a:endParaRPr lang="nl-NL" b="1" dirty="0">
              <a:solidFill>
                <a:schemeClr val="tx2"/>
              </a:solidFill>
              <a:latin typeface="Arial" panose="020B0604020202020204" pitchFamily="34" charset="0"/>
              <a:cs typeface="Arial" panose="020B0604020202020204" pitchFamily="34" charset="0"/>
            </a:endParaRPr>
          </a:p>
          <a:p>
            <a:pPr marL="0" indent="0">
              <a:buNone/>
            </a:pPr>
            <a:r>
              <a:rPr lang="nl-NL" dirty="0">
                <a:solidFill>
                  <a:schemeClr val="tx2"/>
                </a:solidFill>
                <a:latin typeface="Arial" panose="020B0604020202020204" pitchFamily="34" charset="0"/>
                <a:cs typeface="Arial" panose="020B0604020202020204" pitchFamily="34" charset="0"/>
              </a:rPr>
              <a:t>Op deze leeftijd kunnen kinderen al agressief gedrag vertonen: pesten, vechten, schelden. Komt dit een enkele keer voor, dan is er nog niet zo veel aan de hand. Komt het veel voor dan kan er een probleem ontstaan. </a:t>
            </a:r>
          </a:p>
          <a:p>
            <a:pPr marL="0" indent="0" fontAlgn="base">
              <a:buNone/>
            </a:pPr>
            <a:r>
              <a:rPr lang="nl-NL" b="1" dirty="0">
                <a:solidFill>
                  <a:schemeClr val="tx2"/>
                </a:solidFill>
                <a:latin typeface="Arial" panose="020B0604020202020204" pitchFamily="34" charset="0"/>
                <a:cs typeface="Arial" panose="020B0604020202020204" pitchFamily="34" charset="0"/>
              </a:rPr>
              <a:t>Belonen en straffen</a:t>
            </a:r>
          </a:p>
          <a:p>
            <a:pPr marL="0" indent="0">
              <a:buNone/>
            </a:pPr>
            <a:r>
              <a:rPr lang="nl-NL" dirty="0">
                <a:solidFill>
                  <a:schemeClr val="tx2"/>
                </a:solidFill>
                <a:latin typeface="Arial" panose="020B0604020202020204" pitchFamily="34" charset="0"/>
                <a:cs typeface="Arial" panose="020B0604020202020204" pitchFamily="34" charset="0"/>
              </a:rPr>
              <a:t>Het stellen van regels, belonen en straffen zijn middelen om de sociale omgang en het overige leven te reguleren. </a:t>
            </a:r>
          </a:p>
        </p:txBody>
      </p:sp>
    </p:spTree>
    <p:extLst>
      <p:ext uri="{BB962C8B-B14F-4D97-AF65-F5344CB8AC3E}">
        <p14:creationId xmlns:p14="http://schemas.microsoft.com/office/powerpoint/2010/main" val="349583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urillustratie (16: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62_TF03431377_TF03431377" id="{33B757CC-315F-4E51-9778-90F934997943}" vid="{2BEB4120-5D0F-4BA4-AF60-F100EBBE4412}"/>
    </a:ext>
  </a:extLst>
</a:theme>
</file>

<file path=ppt/theme/theme2.xml><?xml version="1.0" encoding="utf-8"?>
<a:theme xmlns:a="http://schemas.openxmlformats.org/drawingml/2006/main" name="Office-thema">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1036</Words>
  <Application>Microsoft Office PowerPoint</Application>
  <PresentationFormat>Breedbeeld</PresentationFormat>
  <Paragraphs>91</Paragraphs>
  <Slides>17</Slides>
  <Notes>1</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17</vt:i4>
      </vt:variant>
    </vt:vector>
  </HeadingPairs>
  <TitlesOfParts>
    <vt:vector size="20" baseType="lpstr">
      <vt:lpstr>Arial</vt:lpstr>
      <vt:lpstr>Segoe Print</vt:lpstr>
      <vt:lpstr>Natuurillustratie (16:9)</vt:lpstr>
      <vt:lpstr>VVE Periode 8</vt:lpstr>
      <vt:lpstr>vandaag</vt:lpstr>
      <vt:lpstr>Terugblik kinderen voorbereiden op de basisschool </vt:lpstr>
      <vt:lpstr>Vandaag spellen en activiteiten voor oudere kinderen</vt:lpstr>
      <vt:lpstr>Het jonge schoolkind (6 tot 9 jarigen)</vt:lpstr>
      <vt:lpstr>Het jonge schoolkind (6 tot 9 jarigen)</vt:lpstr>
      <vt:lpstr>Het jonge schoolkind (6 tot 9 jarigen)</vt:lpstr>
      <vt:lpstr>Het jonge schoolkind (6 tot 9 jarigen)</vt:lpstr>
      <vt:lpstr>Het jonge schoolkind (6 tot 9 jarigen)</vt:lpstr>
      <vt:lpstr>Het oudere schoolkind (9 t/m 12 jaar)</vt:lpstr>
      <vt:lpstr>Het oudere schoolkind (9 t/m 12 jaar)</vt:lpstr>
      <vt:lpstr>Het oudere schoolkind (9 t/m 12 jaar)</vt:lpstr>
      <vt:lpstr>Het oudere schoolkind (9 t/m 12 jaar)</vt:lpstr>
      <vt:lpstr>Het oudere schoolkind (9 t/m 12 jaar)</vt:lpstr>
      <vt:lpstr>Het oudere schoolkind (9 t/m 12 jaar)</vt:lpstr>
      <vt:lpstr>Opdracht les drie: spellen voor oudere kinderen</vt:lpstr>
      <vt:lpstr>Volgende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VVE Periode 8</dc:title>
  <dc:creator>Dana Wolters</dc:creator>
  <cp:lastModifiedBy>Dana Wolters</cp:lastModifiedBy>
  <cp:revision>13</cp:revision>
  <dcterms:created xsi:type="dcterms:W3CDTF">2020-05-19T11:14:36Z</dcterms:created>
  <dcterms:modified xsi:type="dcterms:W3CDTF">2020-05-26T08:25:53Z</dcterms:modified>
</cp:coreProperties>
</file>